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75"/>
  </p:notesMasterIdLst>
  <p:sldIdLst>
    <p:sldId id="444" r:id="rId2"/>
    <p:sldId id="291" r:id="rId3"/>
    <p:sldId id="430" r:id="rId4"/>
    <p:sldId id="442" r:id="rId5"/>
    <p:sldId id="431" r:id="rId6"/>
    <p:sldId id="434" r:id="rId7"/>
    <p:sldId id="293" r:id="rId8"/>
    <p:sldId id="417" r:id="rId9"/>
    <p:sldId id="421" r:id="rId10"/>
    <p:sldId id="296" r:id="rId11"/>
    <p:sldId id="440" r:id="rId12"/>
    <p:sldId id="441" r:id="rId13"/>
    <p:sldId id="443" r:id="rId14"/>
    <p:sldId id="446" r:id="rId15"/>
    <p:sldId id="448" r:id="rId16"/>
    <p:sldId id="447" r:id="rId17"/>
    <p:sldId id="426" r:id="rId18"/>
    <p:sldId id="429" r:id="rId19"/>
    <p:sldId id="427" r:id="rId20"/>
    <p:sldId id="433" r:id="rId21"/>
    <p:sldId id="489" r:id="rId22"/>
    <p:sldId id="486" r:id="rId23"/>
    <p:sldId id="487" r:id="rId24"/>
    <p:sldId id="450" r:id="rId25"/>
    <p:sldId id="490" r:id="rId26"/>
    <p:sldId id="449" r:id="rId27"/>
    <p:sldId id="451" r:id="rId28"/>
    <p:sldId id="452" r:id="rId29"/>
    <p:sldId id="453" r:id="rId30"/>
    <p:sldId id="454" r:id="rId31"/>
    <p:sldId id="455" r:id="rId32"/>
    <p:sldId id="465" r:id="rId33"/>
    <p:sldId id="456" r:id="rId34"/>
    <p:sldId id="457" r:id="rId35"/>
    <p:sldId id="458" r:id="rId36"/>
    <p:sldId id="459" r:id="rId37"/>
    <p:sldId id="460" r:id="rId38"/>
    <p:sldId id="461" r:id="rId39"/>
    <p:sldId id="462" r:id="rId40"/>
    <p:sldId id="464" r:id="rId41"/>
    <p:sldId id="466" r:id="rId42"/>
    <p:sldId id="467" r:id="rId43"/>
    <p:sldId id="468" r:id="rId44"/>
    <p:sldId id="469" r:id="rId45"/>
    <p:sldId id="470" r:id="rId46"/>
    <p:sldId id="471" r:id="rId47"/>
    <p:sldId id="472" r:id="rId48"/>
    <p:sldId id="473" r:id="rId49"/>
    <p:sldId id="475" r:id="rId50"/>
    <p:sldId id="474" r:id="rId51"/>
    <p:sldId id="476" r:id="rId52"/>
    <p:sldId id="477" r:id="rId53"/>
    <p:sldId id="478" r:id="rId54"/>
    <p:sldId id="479" r:id="rId55"/>
    <p:sldId id="480" r:id="rId56"/>
    <p:sldId id="482" r:id="rId57"/>
    <p:sldId id="481" r:id="rId58"/>
    <p:sldId id="483" r:id="rId59"/>
    <p:sldId id="485" r:id="rId60"/>
    <p:sldId id="484" r:id="rId61"/>
    <p:sldId id="492" r:id="rId62"/>
    <p:sldId id="493" r:id="rId63"/>
    <p:sldId id="494" r:id="rId64"/>
    <p:sldId id="501" r:id="rId65"/>
    <p:sldId id="500" r:id="rId66"/>
    <p:sldId id="495" r:id="rId67"/>
    <p:sldId id="496" r:id="rId68"/>
    <p:sldId id="497" r:id="rId69"/>
    <p:sldId id="498" r:id="rId70"/>
    <p:sldId id="502" r:id="rId71"/>
    <p:sldId id="499" r:id="rId72"/>
    <p:sldId id="503" r:id="rId73"/>
    <p:sldId id="435" r:id="rId7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12" autoAdjust="0"/>
    <p:restoredTop sz="78868" autoAdjust="0"/>
  </p:normalViewPr>
  <p:slideViewPr>
    <p:cSldViewPr>
      <p:cViewPr varScale="1">
        <p:scale>
          <a:sx n="128" d="100"/>
          <a:sy n="128" d="100"/>
        </p:scale>
        <p:origin x="402" y="12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6AFBC51-7C96-4C87-B266-B4A224F01F76}" type="doc">
      <dgm:prSet loTypeId="urn:microsoft.com/office/officeart/2005/8/layout/architecture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CA"/>
        </a:p>
      </dgm:t>
    </dgm:pt>
    <dgm:pt modelId="{7F3A7476-6FED-4EFC-9FBC-D65A88108F8E}">
      <dgm:prSet phldrT="[Text]"/>
      <dgm:spPr>
        <a:solidFill>
          <a:schemeClr val="accent3"/>
        </a:solidFill>
        <a:ln>
          <a:solidFill>
            <a:schemeClr val="tx1"/>
          </a:solidFill>
        </a:ln>
      </dgm:spPr>
      <dgm:t>
        <a:bodyPr/>
        <a:lstStyle/>
        <a:p>
          <a:r>
            <a:rPr lang="en-CA" dirty="0"/>
            <a:t>Hardware (ultrasound, tracker, etc.)</a:t>
          </a:r>
        </a:p>
      </dgm:t>
    </dgm:pt>
    <dgm:pt modelId="{C405B169-6D50-4140-878B-EBC92874F6B5}" type="parTrans" cxnId="{00A623E0-FEEE-4FA3-A05A-4A33891B8B1A}">
      <dgm:prSet/>
      <dgm:spPr/>
      <dgm:t>
        <a:bodyPr/>
        <a:lstStyle/>
        <a:p>
          <a:endParaRPr lang="en-CA"/>
        </a:p>
      </dgm:t>
    </dgm:pt>
    <dgm:pt modelId="{BCB08290-ADC2-4274-96CC-15C98E3DD677}" type="sibTrans" cxnId="{00A623E0-FEEE-4FA3-A05A-4A33891B8B1A}">
      <dgm:prSet/>
      <dgm:spPr/>
      <dgm:t>
        <a:bodyPr/>
        <a:lstStyle/>
        <a:p>
          <a:endParaRPr lang="en-CA"/>
        </a:p>
      </dgm:t>
    </dgm:pt>
    <dgm:pt modelId="{033A441C-47CE-4701-8511-3EB64DECD667}">
      <dgm:prSet phldrT="[Text]"/>
      <dgm:spPr>
        <a:solidFill>
          <a:schemeClr val="accent1"/>
        </a:solidFill>
        <a:ln>
          <a:solidFill>
            <a:schemeClr val="tx1"/>
          </a:solidFill>
        </a:ln>
      </dgm:spPr>
      <dgm:t>
        <a:bodyPr/>
        <a:lstStyle/>
        <a:p>
          <a:r>
            <a:rPr lang="en-CA" dirty="0"/>
            <a:t>PLUS</a:t>
          </a:r>
        </a:p>
      </dgm:t>
    </dgm:pt>
    <dgm:pt modelId="{7DBA1A3F-3181-4EFD-8F53-9D00BA61BAFF}" type="parTrans" cxnId="{D49B4A41-10F6-4CCE-960E-22821491307B}">
      <dgm:prSet/>
      <dgm:spPr/>
      <dgm:t>
        <a:bodyPr/>
        <a:lstStyle/>
        <a:p>
          <a:endParaRPr lang="en-CA"/>
        </a:p>
      </dgm:t>
    </dgm:pt>
    <dgm:pt modelId="{071A38A1-FF85-4FC3-AE30-14BCD4E3133C}" type="sibTrans" cxnId="{D49B4A41-10F6-4CCE-960E-22821491307B}">
      <dgm:prSet/>
      <dgm:spPr/>
      <dgm:t>
        <a:bodyPr/>
        <a:lstStyle/>
        <a:p>
          <a:endParaRPr lang="en-CA"/>
        </a:p>
      </dgm:t>
    </dgm:pt>
    <dgm:pt modelId="{278E52E0-C769-4948-88FE-AE2F2FA48923}">
      <dgm:prSet phldrT="[Text]"/>
      <dgm:spPr>
        <a:solidFill>
          <a:schemeClr val="accent1"/>
        </a:solidFill>
        <a:ln>
          <a:solidFill>
            <a:schemeClr val="tx1"/>
          </a:solidFill>
        </a:ln>
      </dgm:spPr>
      <dgm:t>
        <a:bodyPr/>
        <a:lstStyle/>
        <a:p>
          <a:r>
            <a:rPr lang="en-CA" dirty="0" err="1"/>
            <a:t>SlicerRT</a:t>
          </a:r>
          <a:endParaRPr lang="en-CA" dirty="0"/>
        </a:p>
      </dgm:t>
    </dgm:pt>
    <dgm:pt modelId="{37E7409E-3245-475E-B0EA-903BE0B0F70E}" type="parTrans" cxnId="{15E81752-1C3A-40D1-81C5-1A32B82953AF}">
      <dgm:prSet/>
      <dgm:spPr/>
      <dgm:t>
        <a:bodyPr/>
        <a:lstStyle/>
        <a:p>
          <a:endParaRPr lang="en-CA"/>
        </a:p>
      </dgm:t>
    </dgm:pt>
    <dgm:pt modelId="{F1AF8315-2413-4AE2-9ACE-7C78CECAAEE3}" type="sibTrans" cxnId="{15E81752-1C3A-40D1-81C5-1A32B82953AF}">
      <dgm:prSet/>
      <dgm:spPr/>
      <dgm:t>
        <a:bodyPr/>
        <a:lstStyle/>
        <a:p>
          <a:endParaRPr lang="en-CA"/>
        </a:p>
      </dgm:t>
    </dgm:pt>
    <dgm:pt modelId="{ED9C2028-E3A6-4B2D-9D91-CD1E729239B8}">
      <dgm:prSet/>
      <dgm:spPr>
        <a:solidFill>
          <a:schemeClr val="accent3"/>
        </a:solidFill>
        <a:ln>
          <a:solidFill>
            <a:schemeClr val="tx1"/>
          </a:solidFill>
        </a:ln>
      </dgm:spPr>
      <dgm:t>
        <a:bodyPr/>
        <a:lstStyle/>
        <a:p>
          <a:r>
            <a:rPr lang="en-CA" dirty="0"/>
            <a:t>Slicer</a:t>
          </a:r>
        </a:p>
      </dgm:t>
    </dgm:pt>
    <dgm:pt modelId="{CE56E6DD-DFD9-468F-B412-C0521A8D0F30}" type="parTrans" cxnId="{2823C75C-EF67-4B4C-A276-021CB8D8EF2A}">
      <dgm:prSet/>
      <dgm:spPr/>
      <dgm:t>
        <a:bodyPr/>
        <a:lstStyle/>
        <a:p>
          <a:endParaRPr lang="en-CA"/>
        </a:p>
      </dgm:t>
    </dgm:pt>
    <dgm:pt modelId="{8572411D-8F5A-4933-8D57-C52B11B32EFF}" type="sibTrans" cxnId="{2823C75C-EF67-4B4C-A276-021CB8D8EF2A}">
      <dgm:prSet/>
      <dgm:spPr/>
      <dgm:t>
        <a:bodyPr/>
        <a:lstStyle/>
        <a:p>
          <a:endParaRPr lang="en-CA"/>
        </a:p>
      </dgm:t>
    </dgm:pt>
    <dgm:pt modelId="{2C3AB9A1-9369-4318-B803-D465F4A81715}">
      <dgm:prSet/>
      <dgm:spPr>
        <a:noFill/>
      </dgm:spPr>
      <dgm:t>
        <a:bodyPr/>
        <a:lstStyle/>
        <a:p>
          <a:r>
            <a:rPr lang="en-CA" dirty="0">
              <a:solidFill>
                <a:schemeClr val="tx1"/>
              </a:solidFill>
            </a:rPr>
            <a:t>…</a:t>
          </a:r>
        </a:p>
      </dgm:t>
    </dgm:pt>
    <dgm:pt modelId="{3AD5ADEC-B041-408B-80E4-0D66C12C3484}" type="parTrans" cxnId="{E72D0B03-E8B1-4E1D-9498-B3413B99F792}">
      <dgm:prSet/>
      <dgm:spPr/>
      <dgm:t>
        <a:bodyPr/>
        <a:lstStyle/>
        <a:p>
          <a:endParaRPr lang="en-CA"/>
        </a:p>
      </dgm:t>
    </dgm:pt>
    <dgm:pt modelId="{73FC5459-12C4-4115-9012-2CF968413F1C}" type="sibTrans" cxnId="{E72D0B03-E8B1-4E1D-9498-B3413B99F792}">
      <dgm:prSet/>
      <dgm:spPr/>
      <dgm:t>
        <a:bodyPr/>
        <a:lstStyle/>
        <a:p>
          <a:endParaRPr lang="en-CA"/>
        </a:p>
      </dgm:t>
    </dgm:pt>
    <dgm:pt modelId="{4AB8D056-6351-4509-BA50-D6DAFBC0EF1F}">
      <dgm:prSet/>
      <dgm:spPr>
        <a:solidFill>
          <a:schemeClr val="accent1"/>
        </a:solidFill>
        <a:ln>
          <a:solidFill>
            <a:schemeClr val="tx1"/>
          </a:solidFill>
        </a:ln>
      </dgm:spPr>
      <dgm:t>
        <a:bodyPr/>
        <a:lstStyle/>
        <a:p>
          <a:r>
            <a:rPr lang="en-CA" dirty="0" err="1"/>
            <a:t>PerkTutor</a:t>
          </a:r>
          <a:endParaRPr lang="en-CA" dirty="0"/>
        </a:p>
      </dgm:t>
    </dgm:pt>
    <dgm:pt modelId="{F113117D-76FD-4602-9709-9408FAF9EFC4}" type="parTrans" cxnId="{2A0F6F37-732E-470B-9B4D-E77A45518CD2}">
      <dgm:prSet/>
      <dgm:spPr/>
      <dgm:t>
        <a:bodyPr/>
        <a:lstStyle/>
        <a:p>
          <a:endParaRPr lang="en-CA"/>
        </a:p>
      </dgm:t>
    </dgm:pt>
    <dgm:pt modelId="{B4CD43F8-FCC3-432A-AD22-506C2CF993E2}" type="sibTrans" cxnId="{2A0F6F37-732E-470B-9B4D-E77A45518CD2}">
      <dgm:prSet/>
      <dgm:spPr/>
      <dgm:t>
        <a:bodyPr/>
        <a:lstStyle/>
        <a:p>
          <a:endParaRPr lang="en-CA"/>
        </a:p>
      </dgm:t>
    </dgm:pt>
    <dgm:pt modelId="{BB237F58-5727-451B-B38F-38A3179D95D6}">
      <dgm:prSet/>
      <dgm:spPr>
        <a:solidFill>
          <a:schemeClr val="accent1"/>
        </a:solidFill>
        <a:ln>
          <a:solidFill>
            <a:schemeClr val="tx1"/>
          </a:solidFill>
        </a:ln>
      </dgm:spPr>
      <dgm:t>
        <a:bodyPr/>
        <a:lstStyle/>
        <a:p>
          <a:r>
            <a:rPr lang="en-CA" dirty="0" err="1"/>
            <a:t>SlicerIGT</a:t>
          </a:r>
          <a:r>
            <a:rPr lang="en-CA" dirty="0"/>
            <a:t> (Calibration, Visualization)</a:t>
          </a:r>
        </a:p>
      </dgm:t>
    </dgm:pt>
    <dgm:pt modelId="{946BFF12-E95A-45F8-AB82-5F75BD2AB4C5}" type="parTrans" cxnId="{FB5F1A4B-01C9-4A28-B826-593BE8EBC51B}">
      <dgm:prSet/>
      <dgm:spPr/>
      <dgm:t>
        <a:bodyPr/>
        <a:lstStyle/>
        <a:p>
          <a:endParaRPr lang="en-CA"/>
        </a:p>
      </dgm:t>
    </dgm:pt>
    <dgm:pt modelId="{21687C6D-3876-437C-9443-63FF26D780F6}" type="sibTrans" cxnId="{FB5F1A4B-01C9-4A28-B826-593BE8EBC51B}">
      <dgm:prSet/>
      <dgm:spPr/>
      <dgm:t>
        <a:bodyPr/>
        <a:lstStyle/>
        <a:p>
          <a:endParaRPr lang="en-CA"/>
        </a:p>
      </dgm:t>
    </dgm:pt>
    <dgm:pt modelId="{7F62B64A-DAAD-496C-930B-FC760E123A20}">
      <dgm:prSet/>
      <dgm:spPr>
        <a:solidFill>
          <a:schemeClr val="accent1"/>
        </a:solidFill>
        <a:ln>
          <a:solidFill>
            <a:schemeClr val="tx1"/>
          </a:solidFill>
        </a:ln>
      </dgm:spPr>
      <dgm:t>
        <a:bodyPr/>
        <a:lstStyle/>
        <a:p>
          <a:r>
            <a:rPr lang="en-CA" dirty="0"/>
            <a:t>Image Overlay</a:t>
          </a:r>
        </a:p>
      </dgm:t>
    </dgm:pt>
    <dgm:pt modelId="{E02263BB-16E5-4EB8-964F-7CC412024A2D}" type="parTrans" cxnId="{38701EF8-E807-4DA4-A38B-A1264732AE63}">
      <dgm:prSet/>
      <dgm:spPr/>
      <dgm:t>
        <a:bodyPr/>
        <a:lstStyle/>
        <a:p>
          <a:endParaRPr lang="en-CA"/>
        </a:p>
      </dgm:t>
    </dgm:pt>
    <dgm:pt modelId="{1BFA7C4C-791B-46B6-9F84-24E67757C7DA}" type="sibTrans" cxnId="{38701EF8-E807-4DA4-A38B-A1264732AE63}">
      <dgm:prSet/>
      <dgm:spPr/>
      <dgm:t>
        <a:bodyPr/>
        <a:lstStyle/>
        <a:p>
          <a:endParaRPr lang="en-CA"/>
        </a:p>
      </dgm:t>
    </dgm:pt>
    <dgm:pt modelId="{B75F3974-423F-461A-A3EB-CF4E9328BC53}">
      <dgm:prSet/>
      <dgm:spPr>
        <a:noFill/>
      </dgm:spPr>
      <dgm:t>
        <a:bodyPr/>
        <a:lstStyle/>
        <a:p>
          <a:r>
            <a:rPr lang="en-CA" dirty="0">
              <a:solidFill>
                <a:schemeClr val="tx1"/>
              </a:solidFill>
            </a:rPr>
            <a:t>…</a:t>
          </a:r>
        </a:p>
      </dgm:t>
    </dgm:pt>
    <dgm:pt modelId="{36E3BC17-07DB-43A7-9929-E72B3A8F853D}" type="parTrans" cxnId="{29A6A53F-E687-48C8-B64C-0D4E7E6CA360}">
      <dgm:prSet/>
      <dgm:spPr/>
      <dgm:t>
        <a:bodyPr/>
        <a:lstStyle/>
        <a:p>
          <a:endParaRPr lang="en-CA"/>
        </a:p>
      </dgm:t>
    </dgm:pt>
    <dgm:pt modelId="{3CA735F7-B377-4D98-B5E4-35E5760012A9}" type="sibTrans" cxnId="{29A6A53F-E687-48C8-B64C-0D4E7E6CA360}">
      <dgm:prSet/>
      <dgm:spPr/>
      <dgm:t>
        <a:bodyPr/>
        <a:lstStyle/>
        <a:p>
          <a:endParaRPr lang="en-CA"/>
        </a:p>
      </dgm:t>
    </dgm:pt>
    <dgm:pt modelId="{3080B1F4-9C85-411A-A635-0741B66025DC}" type="pres">
      <dgm:prSet presAssocID="{76AFBC51-7C96-4C87-B266-B4A224F01F76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7CA0CFB9-31FE-4783-840E-3B1D7537ADD5}" type="pres">
      <dgm:prSet presAssocID="{7F3A7476-6FED-4EFC-9FBC-D65A88108F8E}" presName="vertOne" presStyleCnt="0"/>
      <dgm:spPr/>
    </dgm:pt>
    <dgm:pt modelId="{AAF3937F-F53D-404E-90A3-55A2F7A7FE47}" type="pres">
      <dgm:prSet presAssocID="{7F3A7476-6FED-4EFC-9FBC-D65A88108F8E}" presName="txOne" presStyleLbl="node0" presStyleIdx="0" presStyleCnt="1">
        <dgm:presLayoutVars>
          <dgm:chPref val="3"/>
        </dgm:presLayoutVars>
      </dgm:prSet>
      <dgm:spPr>
        <a:prstGeom prst="rect">
          <a:avLst/>
        </a:prstGeom>
      </dgm:spPr>
    </dgm:pt>
    <dgm:pt modelId="{BD20474B-A31F-4E0B-88C2-CEF90C166642}" type="pres">
      <dgm:prSet presAssocID="{7F3A7476-6FED-4EFC-9FBC-D65A88108F8E}" presName="parTransOne" presStyleCnt="0"/>
      <dgm:spPr/>
    </dgm:pt>
    <dgm:pt modelId="{31DE1728-0793-436E-B5E7-49EC29E1D292}" type="pres">
      <dgm:prSet presAssocID="{7F3A7476-6FED-4EFC-9FBC-D65A88108F8E}" presName="horzOne" presStyleCnt="0"/>
      <dgm:spPr/>
    </dgm:pt>
    <dgm:pt modelId="{A972D3E9-4228-436C-BF64-689FDEF7A24F}" type="pres">
      <dgm:prSet presAssocID="{033A441C-47CE-4701-8511-3EB64DECD667}" presName="vertTwo" presStyleCnt="0"/>
      <dgm:spPr/>
    </dgm:pt>
    <dgm:pt modelId="{F7C6F351-E225-4DF3-BCD6-0598D3FEF405}" type="pres">
      <dgm:prSet presAssocID="{033A441C-47CE-4701-8511-3EB64DECD667}" presName="txTwo" presStyleLbl="node2" presStyleIdx="0" presStyleCnt="1">
        <dgm:presLayoutVars>
          <dgm:chPref val="3"/>
        </dgm:presLayoutVars>
      </dgm:prSet>
      <dgm:spPr>
        <a:prstGeom prst="rect">
          <a:avLst/>
        </a:prstGeom>
      </dgm:spPr>
    </dgm:pt>
    <dgm:pt modelId="{8518117D-9CAA-4A7E-A98B-2776E3311770}" type="pres">
      <dgm:prSet presAssocID="{033A441C-47CE-4701-8511-3EB64DECD667}" presName="parTransTwo" presStyleCnt="0"/>
      <dgm:spPr/>
    </dgm:pt>
    <dgm:pt modelId="{E11A0AC6-D1A8-45E2-AAE2-56FBC7CCA299}" type="pres">
      <dgm:prSet presAssocID="{033A441C-47CE-4701-8511-3EB64DECD667}" presName="horzTwo" presStyleCnt="0"/>
      <dgm:spPr/>
    </dgm:pt>
    <dgm:pt modelId="{4BBF8206-A8EE-43D7-BDB6-8CB03810A5FE}" type="pres">
      <dgm:prSet presAssocID="{ED9C2028-E3A6-4B2D-9D91-CD1E729239B8}" presName="vertThree" presStyleCnt="0"/>
      <dgm:spPr/>
    </dgm:pt>
    <dgm:pt modelId="{169F0C1D-05E3-4A1A-A53F-3320D24538DA}" type="pres">
      <dgm:prSet presAssocID="{ED9C2028-E3A6-4B2D-9D91-CD1E729239B8}" presName="txThree" presStyleLbl="node3" presStyleIdx="0" presStyleCnt="1">
        <dgm:presLayoutVars>
          <dgm:chPref val="3"/>
        </dgm:presLayoutVars>
      </dgm:prSet>
      <dgm:spPr>
        <a:prstGeom prst="rect">
          <a:avLst/>
        </a:prstGeom>
      </dgm:spPr>
    </dgm:pt>
    <dgm:pt modelId="{75370B26-380C-43FA-B50A-951213220876}" type="pres">
      <dgm:prSet presAssocID="{ED9C2028-E3A6-4B2D-9D91-CD1E729239B8}" presName="parTransThree" presStyleCnt="0"/>
      <dgm:spPr/>
    </dgm:pt>
    <dgm:pt modelId="{0A2216E9-0B27-4A30-A647-5F933EDD96E2}" type="pres">
      <dgm:prSet presAssocID="{ED9C2028-E3A6-4B2D-9D91-CD1E729239B8}" presName="horzThree" presStyleCnt="0"/>
      <dgm:spPr/>
    </dgm:pt>
    <dgm:pt modelId="{F8A7C1AA-D3D6-4DBC-996C-30677A2BE494}" type="pres">
      <dgm:prSet presAssocID="{BB237F58-5727-451B-B38F-38A3179D95D6}" presName="vertFour" presStyleCnt="0">
        <dgm:presLayoutVars>
          <dgm:chPref val="3"/>
        </dgm:presLayoutVars>
      </dgm:prSet>
      <dgm:spPr/>
    </dgm:pt>
    <dgm:pt modelId="{A0A0800C-A8E3-464B-A52A-C7D533A660A2}" type="pres">
      <dgm:prSet presAssocID="{BB237F58-5727-451B-B38F-38A3179D95D6}" presName="txFour" presStyleLbl="node4" presStyleIdx="0" presStyleCnt="6">
        <dgm:presLayoutVars>
          <dgm:chPref val="3"/>
        </dgm:presLayoutVars>
      </dgm:prSet>
      <dgm:spPr>
        <a:prstGeom prst="rect">
          <a:avLst/>
        </a:prstGeom>
      </dgm:spPr>
    </dgm:pt>
    <dgm:pt modelId="{84289C7D-6FA9-4322-AF9B-F42993F0B66B}" type="pres">
      <dgm:prSet presAssocID="{BB237F58-5727-451B-B38F-38A3179D95D6}" presName="parTransFour" presStyleCnt="0"/>
      <dgm:spPr/>
    </dgm:pt>
    <dgm:pt modelId="{AABA4BD4-1E9A-4377-BD79-9B34986509BA}" type="pres">
      <dgm:prSet presAssocID="{BB237F58-5727-451B-B38F-38A3179D95D6}" presName="horzFour" presStyleCnt="0"/>
      <dgm:spPr/>
    </dgm:pt>
    <dgm:pt modelId="{54FEC5F8-C550-4E21-957C-3D277D21A95D}" type="pres">
      <dgm:prSet presAssocID="{4AB8D056-6351-4509-BA50-D6DAFBC0EF1F}" presName="vertFour" presStyleCnt="0">
        <dgm:presLayoutVars>
          <dgm:chPref val="3"/>
        </dgm:presLayoutVars>
      </dgm:prSet>
      <dgm:spPr/>
    </dgm:pt>
    <dgm:pt modelId="{2440A77D-BB3E-4E4D-9A74-3E59F10F8B08}" type="pres">
      <dgm:prSet presAssocID="{4AB8D056-6351-4509-BA50-D6DAFBC0EF1F}" presName="txFour" presStyleLbl="node4" presStyleIdx="1" presStyleCnt="6">
        <dgm:presLayoutVars>
          <dgm:chPref val="3"/>
        </dgm:presLayoutVars>
      </dgm:prSet>
      <dgm:spPr>
        <a:prstGeom prst="rect">
          <a:avLst/>
        </a:prstGeom>
      </dgm:spPr>
    </dgm:pt>
    <dgm:pt modelId="{F492D98C-EEA3-4BA9-B1C6-1D12B7D7A7C5}" type="pres">
      <dgm:prSet presAssocID="{4AB8D056-6351-4509-BA50-D6DAFBC0EF1F}" presName="horzFour" presStyleCnt="0"/>
      <dgm:spPr/>
    </dgm:pt>
    <dgm:pt modelId="{DF24A762-C54F-489F-8952-D4174B4AD111}" type="pres">
      <dgm:prSet presAssocID="{B4CD43F8-FCC3-432A-AD22-506C2CF993E2}" presName="sibSpaceFour" presStyleCnt="0"/>
      <dgm:spPr/>
    </dgm:pt>
    <dgm:pt modelId="{39A0DE07-9598-4C4A-BE17-4B40E68DB62B}" type="pres">
      <dgm:prSet presAssocID="{B75F3974-423F-461A-A3EB-CF4E9328BC53}" presName="vertFour" presStyleCnt="0">
        <dgm:presLayoutVars>
          <dgm:chPref val="3"/>
        </dgm:presLayoutVars>
      </dgm:prSet>
      <dgm:spPr/>
    </dgm:pt>
    <dgm:pt modelId="{7DF469C4-7505-41A6-A434-7E0D3FEBADD3}" type="pres">
      <dgm:prSet presAssocID="{B75F3974-423F-461A-A3EB-CF4E9328BC53}" presName="txFour" presStyleLbl="node4" presStyleIdx="2" presStyleCnt="6">
        <dgm:presLayoutVars>
          <dgm:chPref val="3"/>
        </dgm:presLayoutVars>
      </dgm:prSet>
      <dgm:spPr/>
    </dgm:pt>
    <dgm:pt modelId="{A532890A-6345-4CBD-8827-6D4EE02AAC9B}" type="pres">
      <dgm:prSet presAssocID="{B75F3974-423F-461A-A3EB-CF4E9328BC53}" presName="horzFour" presStyleCnt="0"/>
      <dgm:spPr/>
    </dgm:pt>
    <dgm:pt modelId="{1CB44E33-D521-45B4-A1C3-19E3207C11CD}" type="pres">
      <dgm:prSet presAssocID="{3CA735F7-B377-4D98-B5E4-35E5760012A9}" presName="sibSpaceFour" presStyleCnt="0"/>
      <dgm:spPr/>
    </dgm:pt>
    <dgm:pt modelId="{A1550DF9-84B8-49AB-8101-CDA0F94B8BC4}" type="pres">
      <dgm:prSet presAssocID="{7F62B64A-DAAD-496C-930B-FC760E123A20}" presName="vertFour" presStyleCnt="0">
        <dgm:presLayoutVars>
          <dgm:chPref val="3"/>
        </dgm:presLayoutVars>
      </dgm:prSet>
      <dgm:spPr/>
    </dgm:pt>
    <dgm:pt modelId="{D7535F5D-A3AA-49A4-B8E6-397DB499705B}" type="pres">
      <dgm:prSet presAssocID="{7F62B64A-DAAD-496C-930B-FC760E123A20}" presName="txFour" presStyleLbl="node4" presStyleIdx="3" presStyleCnt="6">
        <dgm:presLayoutVars>
          <dgm:chPref val="3"/>
        </dgm:presLayoutVars>
      </dgm:prSet>
      <dgm:spPr>
        <a:prstGeom prst="rect">
          <a:avLst/>
        </a:prstGeom>
      </dgm:spPr>
    </dgm:pt>
    <dgm:pt modelId="{2E543AD0-B88C-4F27-A10E-36B4DB95162A}" type="pres">
      <dgm:prSet presAssocID="{7F62B64A-DAAD-496C-930B-FC760E123A20}" presName="horzFour" presStyleCnt="0"/>
      <dgm:spPr/>
    </dgm:pt>
    <dgm:pt modelId="{BF83E5B6-CACC-410E-B9C2-230E0DD0F1C0}" type="pres">
      <dgm:prSet presAssocID="{21687C6D-3876-437C-9443-63FF26D780F6}" presName="sibSpaceFour" presStyleCnt="0"/>
      <dgm:spPr/>
    </dgm:pt>
    <dgm:pt modelId="{3A71BE41-6587-40C5-B715-4AE7240E2A9C}" type="pres">
      <dgm:prSet presAssocID="{2C3AB9A1-9369-4318-B803-D465F4A81715}" presName="vertFour" presStyleCnt="0">
        <dgm:presLayoutVars>
          <dgm:chPref val="3"/>
        </dgm:presLayoutVars>
      </dgm:prSet>
      <dgm:spPr/>
    </dgm:pt>
    <dgm:pt modelId="{FA2C2B1D-3D80-4736-8847-8E5356D9A095}" type="pres">
      <dgm:prSet presAssocID="{2C3AB9A1-9369-4318-B803-D465F4A81715}" presName="txFour" presStyleLbl="node4" presStyleIdx="4" presStyleCnt="6">
        <dgm:presLayoutVars>
          <dgm:chPref val="3"/>
        </dgm:presLayoutVars>
      </dgm:prSet>
      <dgm:spPr/>
    </dgm:pt>
    <dgm:pt modelId="{0492B53A-05AB-4D66-9242-DF63EAF2E7E2}" type="pres">
      <dgm:prSet presAssocID="{2C3AB9A1-9369-4318-B803-D465F4A81715}" presName="horzFour" presStyleCnt="0"/>
      <dgm:spPr/>
    </dgm:pt>
    <dgm:pt modelId="{AF6B2A7C-CFFC-47B7-8886-7A68D98CE1DA}" type="pres">
      <dgm:prSet presAssocID="{73FC5459-12C4-4115-9012-2CF968413F1C}" presName="sibSpaceFour" presStyleCnt="0"/>
      <dgm:spPr/>
    </dgm:pt>
    <dgm:pt modelId="{B467B895-C766-4C8C-B5E3-8B93930E0741}" type="pres">
      <dgm:prSet presAssocID="{278E52E0-C769-4948-88FE-AE2F2FA48923}" presName="vertFour" presStyleCnt="0">
        <dgm:presLayoutVars>
          <dgm:chPref val="3"/>
        </dgm:presLayoutVars>
      </dgm:prSet>
      <dgm:spPr/>
    </dgm:pt>
    <dgm:pt modelId="{4F98B521-5047-43EA-AE29-D59B475E9CB3}" type="pres">
      <dgm:prSet presAssocID="{278E52E0-C769-4948-88FE-AE2F2FA48923}" presName="txFour" presStyleLbl="node4" presStyleIdx="5" presStyleCnt="6">
        <dgm:presLayoutVars>
          <dgm:chPref val="3"/>
        </dgm:presLayoutVars>
      </dgm:prSet>
      <dgm:spPr>
        <a:prstGeom prst="rect">
          <a:avLst/>
        </a:prstGeom>
      </dgm:spPr>
    </dgm:pt>
    <dgm:pt modelId="{C4FEBAC1-79E3-47E6-840C-71AB9E6CD596}" type="pres">
      <dgm:prSet presAssocID="{278E52E0-C769-4948-88FE-AE2F2FA48923}" presName="horzFour" presStyleCnt="0"/>
      <dgm:spPr/>
    </dgm:pt>
  </dgm:ptLst>
  <dgm:cxnLst>
    <dgm:cxn modelId="{E72D0B03-E8B1-4E1D-9498-B3413B99F792}" srcId="{ED9C2028-E3A6-4B2D-9D91-CD1E729239B8}" destId="{2C3AB9A1-9369-4318-B803-D465F4A81715}" srcOrd="1" destOrd="0" parTransId="{3AD5ADEC-B041-408B-80E4-0D66C12C3484}" sibTransId="{73FC5459-12C4-4115-9012-2CF968413F1C}"/>
    <dgm:cxn modelId="{C269410D-5595-4C27-939F-FF27F5A88059}" type="presOf" srcId="{2C3AB9A1-9369-4318-B803-D465F4A81715}" destId="{FA2C2B1D-3D80-4736-8847-8E5356D9A095}" srcOrd="0" destOrd="0" presId="urn:microsoft.com/office/officeart/2005/8/layout/architecture"/>
    <dgm:cxn modelId="{C876F82F-1E2D-4923-92B8-4BDCB1C86C58}" type="presOf" srcId="{7F3A7476-6FED-4EFC-9FBC-D65A88108F8E}" destId="{AAF3937F-F53D-404E-90A3-55A2F7A7FE47}" srcOrd="0" destOrd="0" presId="urn:microsoft.com/office/officeart/2005/8/layout/architecture"/>
    <dgm:cxn modelId="{29186332-CC06-4699-860B-3CB4707B6A89}" type="presOf" srcId="{ED9C2028-E3A6-4B2D-9D91-CD1E729239B8}" destId="{169F0C1D-05E3-4A1A-A53F-3320D24538DA}" srcOrd="0" destOrd="0" presId="urn:microsoft.com/office/officeart/2005/8/layout/architecture"/>
    <dgm:cxn modelId="{2A0F6F37-732E-470B-9B4D-E77A45518CD2}" srcId="{BB237F58-5727-451B-B38F-38A3179D95D6}" destId="{4AB8D056-6351-4509-BA50-D6DAFBC0EF1F}" srcOrd="0" destOrd="0" parTransId="{F113117D-76FD-4602-9709-9408FAF9EFC4}" sibTransId="{B4CD43F8-FCC3-432A-AD22-506C2CF993E2}"/>
    <dgm:cxn modelId="{65A51C3A-FA34-44F3-86E5-191A6081CFD9}" type="presOf" srcId="{4AB8D056-6351-4509-BA50-D6DAFBC0EF1F}" destId="{2440A77D-BB3E-4E4D-9A74-3E59F10F8B08}" srcOrd="0" destOrd="0" presId="urn:microsoft.com/office/officeart/2005/8/layout/architecture"/>
    <dgm:cxn modelId="{29A6A53F-E687-48C8-B64C-0D4E7E6CA360}" srcId="{BB237F58-5727-451B-B38F-38A3179D95D6}" destId="{B75F3974-423F-461A-A3EB-CF4E9328BC53}" srcOrd="1" destOrd="0" parTransId="{36E3BC17-07DB-43A7-9929-E72B3A8F853D}" sibTransId="{3CA735F7-B377-4D98-B5E4-35E5760012A9}"/>
    <dgm:cxn modelId="{2823C75C-EF67-4B4C-A276-021CB8D8EF2A}" srcId="{033A441C-47CE-4701-8511-3EB64DECD667}" destId="{ED9C2028-E3A6-4B2D-9D91-CD1E729239B8}" srcOrd="0" destOrd="0" parTransId="{CE56E6DD-DFD9-468F-B412-C0521A8D0F30}" sibTransId="{8572411D-8F5A-4933-8D57-C52B11B32EFF}"/>
    <dgm:cxn modelId="{D49B4A41-10F6-4CCE-960E-22821491307B}" srcId="{7F3A7476-6FED-4EFC-9FBC-D65A88108F8E}" destId="{033A441C-47CE-4701-8511-3EB64DECD667}" srcOrd="0" destOrd="0" parTransId="{7DBA1A3F-3181-4EFD-8F53-9D00BA61BAFF}" sibTransId="{071A38A1-FF85-4FC3-AE30-14BCD4E3133C}"/>
    <dgm:cxn modelId="{CBC0A342-4FB7-4979-9C79-A9361C615948}" type="presOf" srcId="{BB237F58-5727-451B-B38F-38A3179D95D6}" destId="{A0A0800C-A8E3-464B-A52A-C7D533A660A2}" srcOrd="0" destOrd="0" presId="urn:microsoft.com/office/officeart/2005/8/layout/architecture"/>
    <dgm:cxn modelId="{D23B0A4A-592B-4D7E-BC34-7C499D88A739}" type="presOf" srcId="{278E52E0-C769-4948-88FE-AE2F2FA48923}" destId="{4F98B521-5047-43EA-AE29-D59B475E9CB3}" srcOrd="0" destOrd="0" presId="urn:microsoft.com/office/officeart/2005/8/layout/architecture"/>
    <dgm:cxn modelId="{FB5F1A4B-01C9-4A28-B826-593BE8EBC51B}" srcId="{ED9C2028-E3A6-4B2D-9D91-CD1E729239B8}" destId="{BB237F58-5727-451B-B38F-38A3179D95D6}" srcOrd="0" destOrd="0" parTransId="{946BFF12-E95A-45F8-AB82-5F75BD2AB4C5}" sibTransId="{21687C6D-3876-437C-9443-63FF26D780F6}"/>
    <dgm:cxn modelId="{2B30114F-0982-483F-BD17-7855B31BC8BD}" type="presOf" srcId="{7F62B64A-DAAD-496C-930B-FC760E123A20}" destId="{D7535F5D-A3AA-49A4-B8E6-397DB499705B}" srcOrd="0" destOrd="0" presId="urn:microsoft.com/office/officeart/2005/8/layout/architecture"/>
    <dgm:cxn modelId="{15E81752-1C3A-40D1-81C5-1A32B82953AF}" srcId="{ED9C2028-E3A6-4B2D-9D91-CD1E729239B8}" destId="{278E52E0-C769-4948-88FE-AE2F2FA48923}" srcOrd="2" destOrd="0" parTransId="{37E7409E-3245-475E-B0EA-903BE0B0F70E}" sibTransId="{F1AF8315-2413-4AE2-9ACE-7C78CECAAEE3}"/>
    <dgm:cxn modelId="{E5E0DB81-E5AD-4404-AEAB-883F74931458}" type="presOf" srcId="{B75F3974-423F-461A-A3EB-CF4E9328BC53}" destId="{7DF469C4-7505-41A6-A434-7E0D3FEBADD3}" srcOrd="0" destOrd="0" presId="urn:microsoft.com/office/officeart/2005/8/layout/architecture"/>
    <dgm:cxn modelId="{6C907CB4-8C01-45C6-B5D3-696875F02A3D}" type="presOf" srcId="{76AFBC51-7C96-4C87-B266-B4A224F01F76}" destId="{3080B1F4-9C85-411A-A635-0741B66025DC}" srcOrd="0" destOrd="0" presId="urn:microsoft.com/office/officeart/2005/8/layout/architecture"/>
    <dgm:cxn modelId="{00A623E0-FEEE-4FA3-A05A-4A33891B8B1A}" srcId="{76AFBC51-7C96-4C87-B266-B4A224F01F76}" destId="{7F3A7476-6FED-4EFC-9FBC-D65A88108F8E}" srcOrd="0" destOrd="0" parTransId="{C405B169-6D50-4140-878B-EBC92874F6B5}" sibTransId="{BCB08290-ADC2-4274-96CC-15C98E3DD677}"/>
    <dgm:cxn modelId="{8050E0F1-77B7-4191-95D3-5C3687C648B1}" type="presOf" srcId="{033A441C-47CE-4701-8511-3EB64DECD667}" destId="{F7C6F351-E225-4DF3-BCD6-0598D3FEF405}" srcOrd="0" destOrd="0" presId="urn:microsoft.com/office/officeart/2005/8/layout/architecture"/>
    <dgm:cxn modelId="{38701EF8-E807-4DA4-A38B-A1264732AE63}" srcId="{BB237F58-5727-451B-B38F-38A3179D95D6}" destId="{7F62B64A-DAAD-496C-930B-FC760E123A20}" srcOrd="2" destOrd="0" parTransId="{E02263BB-16E5-4EB8-964F-7CC412024A2D}" sibTransId="{1BFA7C4C-791B-46B6-9F84-24E67757C7DA}"/>
    <dgm:cxn modelId="{D3F80F6B-1710-49FA-988C-3546B9D44EE5}" type="presParOf" srcId="{3080B1F4-9C85-411A-A635-0741B66025DC}" destId="{7CA0CFB9-31FE-4783-840E-3B1D7537ADD5}" srcOrd="0" destOrd="0" presId="urn:microsoft.com/office/officeart/2005/8/layout/architecture"/>
    <dgm:cxn modelId="{0FE64A8D-8A6F-4A1F-85DC-CDE73B1B657A}" type="presParOf" srcId="{7CA0CFB9-31FE-4783-840E-3B1D7537ADD5}" destId="{AAF3937F-F53D-404E-90A3-55A2F7A7FE47}" srcOrd="0" destOrd="0" presId="urn:microsoft.com/office/officeart/2005/8/layout/architecture"/>
    <dgm:cxn modelId="{ADCD37AE-AE2E-44B2-B92F-C34FDE54FE38}" type="presParOf" srcId="{7CA0CFB9-31FE-4783-840E-3B1D7537ADD5}" destId="{BD20474B-A31F-4E0B-88C2-CEF90C166642}" srcOrd="1" destOrd="0" presId="urn:microsoft.com/office/officeart/2005/8/layout/architecture"/>
    <dgm:cxn modelId="{8A07A059-02C5-4F46-B816-5E7307F1B546}" type="presParOf" srcId="{7CA0CFB9-31FE-4783-840E-3B1D7537ADD5}" destId="{31DE1728-0793-436E-B5E7-49EC29E1D292}" srcOrd="2" destOrd="0" presId="urn:microsoft.com/office/officeart/2005/8/layout/architecture"/>
    <dgm:cxn modelId="{14C2DDAB-4F36-4D6A-BE2A-2D6F96D6E615}" type="presParOf" srcId="{31DE1728-0793-436E-B5E7-49EC29E1D292}" destId="{A972D3E9-4228-436C-BF64-689FDEF7A24F}" srcOrd="0" destOrd="0" presId="urn:microsoft.com/office/officeart/2005/8/layout/architecture"/>
    <dgm:cxn modelId="{CC50DCF5-CE48-42F5-A661-EB71E8CC6C1C}" type="presParOf" srcId="{A972D3E9-4228-436C-BF64-689FDEF7A24F}" destId="{F7C6F351-E225-4DF3-BCD6-0598D3FEF405}" srcOrd="0" destOrd="0" presId="urn:microsoft.com/office/officeart/2005/8/layout/architecture"/>
    <dgm:cxn modelId="{A4B87CFA-F04F-490E-9B73-8573980CC804}" type="presParOf" srcId="{A972D3E9-4228-436C-BF64-689FDEF7A24F}" destId="{8518117D-9CAA-4A7E-A98B-2776E3311770}" srcOrd="1" destOrd="0" presId="urn:microsoft.com/office/officeart/2005/8/layout/architecture"/>
    <dgm:cxn modelId="{B97F5D84-D567-489A-9DB3-4C7AA0ADA1F6}" type="presParOf" srcId="{A972D3E9-4228-436C-BF64-689FDEF7A24F}" destId="{E11A0AC6-D1A8-45E2-AAE2-56FBC7CCA299}" srcOrd="2" destOrd="0" presId="urn:microsoft.com/office/officeart/2005/8/layout/architecture"/>
    <dgm:cxn modelId="{91550FD7-AE3B-4BCE-B65D-F03E349FA907}" type="presParOf" srcId="{E11A0AC6-D1A8-45E2-AAE2-56FBC7CCA299}" destId="{4BBF8206-A8EE-43D7-BDB6-8CB03810A5FE}" srcOrd="0" destOrd="0" presId="urn:microsoft.com/office/officeart/2005/8/layout/architecture"/>
    <dgm:cxn modelId="{C77F13E7-1BB1-4E37-9378-E92F2EE2405A}" type="presParOf" srcId="{4BBF8206-A8EE-43D7-BDB6-8CB03810A5FE}" destId="{169F0C1D-05E3-4A1A-A53F-3320D24538DA}" srcOrd="0" destOrd="0" presId="urn:microsoft.com/office/officeart/2005/8/layout/architecture"/>
    <dgm:cxn modelId="{F4D73FDD-AAA8-4524-BC2D-2641BA722894}" type="presParOf" srcId="{4BBF8206-A8EE-43D7-BDB6-8CB03810A5FE}" destId="{75370B26-380C-43FA-B50A-951213220876}" srcOrd="1" destOrd="0" presId="urn:microsoft.com/office/officeart/2005/8/layout/architecture"/>
    <dgm:cxn modelId="{83041EA8-3A96-485D-88FB-3A8B4A00823E}" type="presParOf" srcId="{4BBF8206-A8EE-43D7-BDB6-8CB03810A5FE}" destId="{0A2216E9-0B27-4A30-A647-5F933EDD96E2}" srcOrd="2" destOrd="0" presId="urn:microsoft.com/office/officeart/2005/8/layout/architecture"/>
    <dgm:cxn modelId="{1869B95B-098B-436E-8AC2-E4F8C3E8A576}" type="presParOf" srcId="{0A2216E9-0B27-4A30-A647-5F933EDD96E2}" destId="{F8A7C1AA-D3D6-4DBC-996C-30677A2BE494}" srcOrd="0" destOrd="0" presId="urn:microsoft.com/office/officeart/2005/8/layout/architecture"/>
    <dgm:cxn modelId="{F916C280-DF81-4D46-93B2-47A516B7C012}" type="presParOf" srcId="{F8A7C1AA-D3D6-4DBC-996C-30677A2BE494}" destId="{A0A0800C-A8E3-464B-A52A-C7D533A660A2}" srcOrd="0" destOrd="0" presId="urn:microsoft.com/office/officeart/2005/8/layout/architecture"/>
    <dgm:cxn modelId="{9804B4B9-7A69-4DDC-BAE4-F7EC68EE905A}" type="presParOf" srcId="{F8A7C1AA-D3D6-4DBC-996C-30677A2BE494}" destId="{84289C7D-6FA9-4322-AF9B-F42993F0B66B}" srcOrd="1" destOrd="0" presId="urn:microsoft.com/office/officeart/2005/8/layout/architecture"/>
    <dgm:cxn modelId="{632AD27D-3015-4B71-A3FF-F4DD1DD2B1E7}" type="presParOf" srcId="{F8A7C1AA-D3D6-4DBC-996C-30677A2BE494}" destId="{AABA4BD4-1E9A-4377-BD79-9B34986509BA}" srcOrd="2" destOrd="0" presId="urn:microsoft.com/office/officeart/2005/8/layout/architecture"/>
    <dgm:cxn modelId="{CE8CF1A8-5258-4829-B2D4-069E9D3E431C}" type="presParOf" srcId="{AABA4BD4-1E9A-4377-BD79-9B34986509BA}" destId="{54FEC5F8-C550-4E21-957C-3D277D21A95D}" srcOrd="0" destOrd="0" presId="urn:microsoft.com/office/officeart/2005/8/layout/architecture"/>
    <dgm:cxn modelId="{92C55BF4-CBDF-439F-BBBC-4AD5AB6CEA89}" type="presParOf" srcId="{54FEC5F8-C550-4E21-957C-3D277D21A95D}" destId="{2440A77D-BB3E-4E4D-9A74-3E59F10F8B08}" srcOrd="0" destOrd="0" presId="urn:microsoft.com/office/officeart/2005/8/layout/architecture"/>
    <dgm:cxn modelId="{156C181C-082D-48EB-8B30-556961C5E93F}" type="presParOf" srcId="{54FEC5F8-C550-4E21-957C-3D277D21A95D}" destId="{F492D98C-EEA3-4BA9-B1C6-1D12B7D7A7C5}" srcOrd="1" destOrd="0" presId="urn:microsoft.com/office/officeart/2005/8/layout/architecture"/>
    <dgm:cxn modelId="{4ABA3579-A7FF-443C-92F6-E2952ECC9326}" type="presParOf" srcId="{AABA4BD4-1E9A-4377-BD79-9B34986509BA}" destId="{DF24A762-C54F-489F-8952-D4174B4AD111}" srcOrd="1" destOrd="0" presId="urn:microsoft.com/office/officeart/2005/8/layout/architecture"/>
    <dgm:cxn modelId="{5B4A4101-9A87-4F61-8D47-3443624EBC49}" type="presParOf" srcId="{AABA4BD4-1E9A-4377-BD79-9B34986509BA}" destId="{39A0DE07-9598-4C4A-BE17-4B40E68DB62B}" srcOrd="2" destOrd="0" presId="urn:microsoft.com/office/officeart/2005/8/layout/architecture"/>
    <dgm:cxn modelId="{FD14186D-B825-4321-87E4-DD48B330D3EC}" type="presParOf" srcId="{39A0DE07-9598-4C4A-BE17-4B40E68DB62B}" destId="{7DF469C4-7505-41A6-A434-7E0D3FEBADD3}" srcOrd="0" destOrd="0" presId="urn:microsoft.com/office/officeart/2005/8/layout/architecture"/>
    <dgm:cxn modelId="{DEBD4AB7-BE1E-48EC-97F3-F2F384A8E309}" type="presParOf" srcId="{39A0DE07-9598-4C4A-BE17-4B40E68DB62B}" destId="{A532890A-6345-4CBD-8827-6D4EE02AAC9B}" srcOrd="1" destOrd="0" presId="urn:microsoft.com/office/officeart/2005/8/layout/architecture"/>
    <dgm:cxn modelId="{CE4742B5-FBF5-4E64-A2EE-5F678C3DA9AF}" type="presParOf" srcId="{AABA4BD4-1E9A-4377-BD79-9B34986509BA}" destId="{1CB44E33-D521-45B4-A1C3-19E3207C11CD}" srcOrd="3" destOrd="0" presId="urn:microsoft.com/office/officeart/2005/8/layout/architecture"/>
    <dgm:cxn modelId="{B0CD2672-BBB1-4AD5-8BC4-FC7BC325F245}" type="presParOf" srcId="{AABA4BD4-1E9A-4377-BD79-9B34986509BA}" destId="{A1550DF9-84B8-49AB-8101-CDA0F94B8BC4}" srcOrd="4" destOrd="0" presId="urn:microsoft.com/office/officeart/2005/8/layout/architecture"/>
    <dgm:cxn modelId="{75B0A010-0989-4C66-A8A1-71BBE4887430}" type="presParOf" srcId="{A1550DF9-84B8-49AB-8101-CDA0F94B8BC4}" destId="{D7535F5D-A3AA-49A4-B8E6-397DB499705B}" srcOrd="0" destOrd="0" presId="urn:microsoft.com/office/officeart/2005/8/layout/architecture"/>
    <dgm:cxn modelId="{04F750BD-371B-47D3-A792-C1F4737DEA94}" type="presParOf" srcId="{A1550DF9-84B8-49AB-8101-CDA0F94B8BC4}" destId="{2E543AD0-B88C-4F27-A10E-36B4DB95162A}" srcOrd="1" destOrd="0" presId="urn:microsoft.com/office/officeart/2005/8/layout/architecture"/>
    <dgm:cxn modelId="{ADA5FB0C-2FFF-4FE9-9EE9-9169A5FDCD59}" type="presParOf" srcId="{0A2216E9-0B27-4A30-A647-5F933EDD96E2}" destId="{BF83E5B6-CACC-410E-B9C2-230E0DD0F1C0}" srcOrd="1" destOrd="0" presId="urn:microsoft.com/office/officeart/2005/8/layout/architecture"/>
    <dgm:cxn modelId="{7648B512-344E-4A84-8D01-1ACF11F673EC}" type="presParOf" srcId="{0A2216E9-0B27-4A30-A647-5F933EDD96E2}" destId="{3A71BE41-6587-40C5-B715-4AE7240E2A9C}" srcOrd="2" destOrd="0" presId="urn:microsoft.com/office/officeart/2005/8/layout/architecture"/>
    <dgm:cxn modelId="{A3B0E02D-5793-4F5A-A57C-C16298429A03}" type="presParOf" srcId="{3A71BE41-6587-40C5-B715-4AE7240E2A9C}" destId="{FA2C2B1D-3D80-4736-8847-8E5356D9A095}" srcOrd="0" destOrd="0" presId="urn:microsoft.com/office/officeart/2005/8/layout/architecture"/>
    <dgm:cxn modelId="{3B19B1B3-B3F9-453E-9F68-B94987749DB1}" type="presParOf" srcId="{3A71BE41-6587-40C5-B715-4AE7240E2A9C}" destId="{0492B53A-05AB-4D66-9242-DF63EAF2E7E2}" srcOrd="1" destOrd="0" presId="urn:microsoft.com/office/officeart/2005/8/layout/architecture"/>
    <dgm:cxn modelId="{9D3676D1-0A44-4AD2-8A37-D1D9370D1699}" type="presParOf" srcId="{0A2216E9-0B27-4A30-A647-5F933EDD96E2}" destId="{AF6B2A7C-CFFC-47B7-8886-7A68D98CE1DA}" srcOrd="3" destOrd="0" presId="urn:microsoft.com/office/officeart/2005/8/layout/architecture"/>
    <dgm:cxn modelId="{79BDA4D7-027F-46D7-ABED-A118014BB7A9}" type="presParOf" srcId="{0A2216E9-0B27-4A30-A647-5F933EDD96E2}" destId="{B467B895-C766-4C8C-B5E3-8B93930E0741}" srcOrd="4" destOrd="0" presId="urn:microsoft.com/office/officeart/2005/8/layout/architecture"/>
    <dgm:cxn modelId="{DB01F699-1CE5-478E-8B13-EAF41E1A7CF1}" type="presParOf" srcId="{B467B895-C766-4C8C-B5E3-8B93930E0741}" destId="{4F98B521-5047-43EA-AE29-D59B475E9CB3}" srcOrd="0" destOrd="0" presId="urn:microsoft.com/office/officeart/2005/8/layout/architecture"/>
    <dgm:cxn modelId="{B6C6CDF9-BD0D-420D-B7E4-19EE65083666}" type="presParOf" srcId="{B467B895-C766-4C8C-B5E3-8B93930E0741}" destId="{C4FEBAC1-79E3-47E6-840C-71AB9E6CD596}" srcOrd="1" destOrd="0" presId="urn:microsoft.com/office/officeart/2005/8/layout/architecture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F3937F-F53D-404E-90A3-55A2F7A7FE47}">
      <dsp:nvSpPr>
        <dsp:cNvPr id="0" name=""/>
        <dsp:cNvSpPr/>
      </dsp:nvSpPr>
      <dsp:spPr>
        <a:xfrm>
          <a:off x="2515" y="3301361"/>
          <a:ext cx="6090969" cy="761007"/>
        </a:xfrm>
        <a:prstGeom prst="rect">
          <a:avLst/>
        </a:prstGeom>
        <a:solidFill>
          <a:schemeClr val="accent3"/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3100" kern="1200" dirty="0"/>
            <a:t>Hardware (ultrasound, tracker, etc.)</a:t>
          </a:r>
        </a:p>
      </dsp:txBody>
      <dsp:txXfrm>
        <a:off x="2515" y="3301361"/>
        <a:ext cx="6090969" cy="761007"/>
      </dsp:txXfrm>
    </dsp:sp>
    <dsp:sp modelId="{F7C6F351-E225-4DF3-BCD6-0598D3FEF405}">
      <dsp:nvSpPr>
        <dsp:cNvPr id="0" name=""/>
        <dsp:cNvSpPr/>
      </dsp:nvSpPr>
      <dsp:spPr>
        <a:xfrm>
          <a:off x="2515" y="2476428"/>
          <a:ext cx="6090969" cy="761007"/>
        </a:xfrm>
        <a:prstGeom prst="rect">
          <a:avLst/>
        </a:pr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3100" kern="1200" dirty="0"/>
            <a:t>PLUS</a:t>
          </a:r>
        </a:p>
      </dsp:txBody>
      <dsp:txXfrm>
        <a:off x="2515" y="2476428"/>
        <a:ext cx="6090969" cy="761007"/>
      </dsp:txXfrm>
    </dsp:sp>
    <dsp:sp modelId="{169F0C1D-05E3-4A1A-A53F-3320D24538DA}">
      <dsp:nvSpPr>
        <dsp:cNvPr id="0" name=""/>
        <dsp:cNvSpPr/>
      </dsp:nvSpPr>
      <dsp:spPr>
        <a:xfrm>
          <a:off x="2515" y="1651496"/>
          <a:ext cx="6090969" cy="761007"/>
        </a:xfrm>
        <a:prstGeom prst="rect">
          <a:avLst/>
        </a:prstGeom>
        <a:solidFill>
          <a:schemeClr val="accent3"/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3100" kern="1200" dirty="0"/>
            <a:t>Slicer</a:t>
          </a:r>
        </a:p>
      </dsp:txBody>
      <dsp:txXfrm>
        <a:off x="2515" y="1651496"/>
        <a:ext cx="6090969" cy="761007"/>
      </dsp:txXfrm>
    </dsp:sp>
    <dsp:sp modelId="{A0A0800C-A8E3-464B-A52A-C7D533A660A2}">
      <dsp:nvSpPr>
        <dsp:cNvPr id="0" name=""/>
        <dsp:cNvSpPr/>
      </dsp:nvSpPr>
      <dsp:spPr>
        <a:xfrm>
          <a:off x="2515" y="826563"/>
          <a:ext cx="3644518" cy="761007"/>
        </a:xfrm>
        <a:prstGeom prst="rect">
          <a:avLst/>
        </a:pr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000" kern="1200" dirty="0" err="1"/>
            <a:t>SlicerIGT</a:t>
          </a:r>
          <a:r>
            <a:rPr lang="en-CA" sz="2000" kern="1200" dirty="0"/>
            <a:t> (Calibration, Visualization)</a:t>
          </a:r>
        </a:p>
      </dsp:txBody>
      <dsp:txXfrm>
        <a:off x="2515" y="826563"/>
        <a:ext cx="3644518" cy="761007"/>
      </dsp:txXfrm>
    </dsp:sp>
    <dsp:sp modelId="{2440A77D-BB3E-4E4D-9A74-3E59F10F8B08}">
      <dsp:nvSpPr>
        <dsp:cNvPr id="0" name=""/>
        <dsp:cNvSpPr/>
      </dsp:nvSpPr>
      <dsp:spPr>
        <a:xfrm>
          <a:off x="2515" y="1631"/>
          <a:ext cx="1198066" cy="761007"/>
        </a:xfrm>
        <a:prstGeom prst="rect">
          <a:avLst/>
        </a:pr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000" kern="1200" dirty="0" err="1"/>
            <a:t>PerkTutor</a:t>
          </a:r>
          <a:endParaRPr lang="en-CA" sz="2000" kern="1200" dirty="0"/>
        </a:p>
      </dsp:txBody>
      <dsp:txXfrm>
        <a:off x="2515" y="1631"/>
        <a:ext cx="1198066" cy="761007"/>
      </dsp:txXfrm>
    </dsp:sp>
    <dsp:sp modelId="{7DF469C4-7505-41A6-A434-7E0D3FEBADD3}">
      <dsp:nvSpPr>
        <dsp:cNvPr id="0" name=""/>
        <dsp:cNvSpPr/>
      </dsp:nvSpPr>
      <dsp:spPr>
        <a:xfrm>
          <a:off x="1225740" y="1631"/>
          <a:ext cx="1198066" cy="761007"/>
        </a:xfrm>
        <a:prstGeom prst="roundRect">
          <a:avLst>
            <a:gd name="adj" fmla="val 10000"/>
          </a:avLst>
        </a:prstGeom>
        <a:noFill/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000" kern="1200" dirty="0">
              <a:solidFill>
                <a:schemeClr val="tx1"/>
              </a:solidFill>
            </a:rPr>
            <a:t>…</a:t>
          </a:r>
        </a:p>
      </dsp:txBody>
      <dsp:txXfrm>
        <a:off x="1248029" y="23920"/>
        <a:ext cx="1153488" cy="716429"/>
      </dsp:txXfrm>
    </dsp:sp>
    <dsp:sp modelId="{D7535F5D-A3AA-49A4-B8E6-397DB499705B}">
      <dsp:nvSpPr>
        <dsp:cNvPr id="0" name=""/>
        <dsp:cNvSpPr/>
      </dsp:nvSpPr>
      <dsp:spPr>
        <a:xfrm>
          <a:off x="2448966" y="1631"/>
          <a:ext cx="1198066" cy="761007"/>
        </a:xfrm>
        <a:prstGeom prst="rect">
          <a:avLst/>
        </a:pr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000" kern="1200" dirty="0"/>
            <a:t>Image Overlay</a:t>
          </a:r>
        </a:p>
      </dsp:txBody>
      <dsp:txXfrm>
        <a:off x="2448966" y="1631"/>
        <a:ext cx="1198066" cy="761007"/>
      </dsp:txXfrm>
    </dsp:sp>
    <dsp:sp modelId="{FA2C2B1D-3D80-4736-8847-8E5356D9A095}">
      <dsp:nvSpPr>
        <dsp:cNvPr id="0" name=""/>
        <dsp:cNvSpPr/>
      </dsp:nvSpPr>
      <dsp:spPr>
        <a:xfrm>
          <a:off x="3672192" y="826563"/>
          <a:ext cx="1198066" cy="761007"/>
        </a:xfrm>
        <a:prstGeom prst="roundRect">
          <a:avLst>
            <a:gd name="adj" fmla="val 10000"/>
          </a:avLst>
        </a:prstGeom>
        <a:noFill/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000" kern="1200" dirty="0">
              <a:solidFill>
                <a:schemeClr val="tx1"/>
              </a:solidFill>
            </a:rPr>
            <a:t>…</a:t>
          </a:r>
        </a:p>
      </dsp:txBody>
      <dsp:txXfrm>
        <a:off x="3694481" y="848852"/>
        <a:ext cx="1153488" cy="716429"/>
      </dsp:txXfrm>
    </dsp:sp>
    <dsp:sp modelId="{4F98B521-5047-43EA-AE29-D59B475E9CB3}">
      <dsp:nvSpPr>
        <dsp:cNvPr id="0" name=""/>
        <dsp:cNvSpPr/>
      </dsp:nvSpPr>
      <dsp:spPr>
        <a:xfrm>
          <a:off x="4895418" y="826563"/>
          <a:ext cx="1198066" cy="761007"/>
        </a:xfrm>
        <a:prstGeom prst="rect">
          <a:avLst/>
        </a:pr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000" kern="1200" dirty="0" err="1"/>
            <a:t>SlicerRT</a:t>
          </a:r>
          <a:endParaRPr lang="en-CA" sz="2000" kern="1200" dirty="0"/>
        </a:p>
      </dsp:txBody>
      <dsp:txXfrm>
        <a:off x="4895418" y="826563"/>
        <a:ext cx="1198066" cy="76100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architecture">
  <dgm:title val="Architecture Layout"/>
  <dgm:desc val="Use to show hierarchical relationships that build from the bottom up. This layout works well for showing architectural components or objects that build on other objects."/>
  <dgm:catLst>
    <dgm:cat type="hierarchy" pri="4500"/>
    <dgm:cat type="list" pri="24500"/>
    <dgm:cat type="relationship" pri="10500"/>
    <dgm:cat type="officeonline" pri="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b"/>
        </dgm:alg>
      </dgm:if>
      <dgm:else name="Name3">
        <dgm:alg type="lin">
          <dgm:param type="linDir" val="fromR"/>
          <dgm:param type="nodeVertAlign" val="b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B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b"/>
              </dgm:alg>
            </dgm:if>
            <dgm:else name="Name10">
              <dgm:alg type="lin">
                <dgm:param type="linDir" val="fromR"/>
                <dgm:param type="nodeVertAlign" val="b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B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b"/>
                    </dgm:alg>
                  </dgm:if>
                  <dgm:else name="Name17">
                    <dgm:alg type="lin">
                      <dgm:param type="linDir" val="fromR"/>
                      <dgm:param type="nodeVertAlign" val="b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B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b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b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B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b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b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E16264-6225-448A-8F6B-37C607BF693C}" type="datetimeFigureOut">
              <a:rPr lang="en-CA" smtClean="0"/>
              <a:pPr/>
              <a:t>2021-05-03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08D7CC-9EDB-427A-B68E-C9E3B672A84A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989212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CA" dirty="0"/>
              <a:t>Open</a:t>
            </a:r>
            <a:r>
              <a:rPr lang="en-CA" baseline="0" dirty="0"/>
              <a:t> source software library developed in Perk Lab</a:t>
            </a:r>
          </a:p>
          <a:p>
            <a:pPr marL="171450" indent="-171450">
              <a:buFontTx/>
              <a:buChar char="-"/>
            </a:pPr>
            <a:r>
              <a:rPr lang="en-CA" baseline="0" dirty="0"/>
              <a:t>Rapidly prototype image guided systems for use in clinical research</a:t>
            </a:r>
          </a:p>
          <a:p>
            <a:pPr marL="171450" indent="-171450">
              <a:buFontTx/>
              <a:buChar char="-"/>
            </a:pPr>
            <a:r>
              <a:rPr lang="en-CA" baseline="0" dirty="0" err="1"/>
              <a:t>Aquire</a:t>
            </a:r>
            <a:r>
              <a:rPr lang="en-CA" baseline="0" dirty="0"/>
              <a:t> and manage data from imaging and tracking modalities</a:t>
            </a:r>
          </a:p>
          <a:p>
            <a:pPr marL="171450" indent="-171450">
              <a:buFontTx/>
              <a:buChar char="-"/>
            </a:pPr>
            <a:r>
              <a:rPr lang="en-CA" baseline="0" dirty="0"/>
              <a:t>Merge to single data source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8D7CC-9EDB-427A-B68E-C9E3B672A84A}" type="slidenum">
              <a:rPr lang="en-CA" smtClean="0"/>
              <a:pPr/>
              <a:t>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52501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In addition to streaming data, Plus can also record data in</a:t>
            </a:r>
            <a:r>
              <a:rPr lang="en-CA" baseline="0" dirty="0"/>
              <a:t> Sequence files</a:t>
            </a:r>
          </a:p>
          <a:p>
            <a:pPr marL="171450" indent="-171450">
              <a:buFontTx/>
              <a:buChar char="-"/>
            </a:pPr>
            <a:r>
              <a:rPr lang="en-CA" baseline="0" dirty="0"/>
              <a:t>Contain synchronized image and transform data</a:t>
            </a:r>
          </a:p>
          <a:p>
            <a:pPr marL="171450" indent="-171450">
              <a:buFontTx/>
              <a:buChar char="-"/>
            </a:pPr>
            <a:r>
              <a:rPr lang="en-CA" dirty="0"/>
              <a:t>Based</a:t>
            </a:r>
            <a:r>
              <a:rPr lang="en-CA" baseline="0" dirty="0"/>
              <a:t> on the </a:t>
            </a:r>
            <a:r>
              <a:rPr lang="en-CA" baseline="0" dirty="0" err="1"/>
              <a:t>MetaIO</a:t>
            </a:r>
            <a:r>
              <a:rPr lang="en-CA" baseline="0" dirty="0"/>
              <a:t> format developed in ITK</a:t>
            </a:r>
          </a:p>
          <a:p>
            <a:pPr marL="171450" indent="-171450">
              <a:buFontTx/>
              <a:buChar char="-"/>
            </a:pPr>
            <a:r>
              <a:rPr lang="en-CA" baseline="0" dirty="0"/>
              <a:t>Sequences can be used in other applications such as 3D Slicer</a:t>
            </a:r>
          </a:p>
          <a:p>
            <a:pPr marL="171450" indent="-171450">
              <a:buFontTx/>
              <a:buChar char="-"/>
            </a:pPr>
            <a:r>
              <a:rPr lang="en-CA" dirty="0"/>
              <a:t>Both </a:t>
            </a:r>
            <a:r>
              <a:rPr lang="en-CA" dirty="0" err="1"/>
              <a:t>PlusServer</a:t>
            </a:r>
            <a:r>
              <a:rPr lang="en-CA" dirty="0"/>
              <a:t> and </a:t>
            </a:r>
            <a:r>
              <a:rPr lang="en-CA" dirty="0" err="1"/>
              <a:t>fCal</a:t>
            </a:r>
            <a:r>
              <a:rPr lang="en-CA" dirty="0"/>
              <a:t> can read and replay sequence files, as well as perform other algorithms such as volume reconstruction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8D7CC-9EDB-427A-B68E-C9E3B672A84A}" type="slidenum">
              <a:rPr lang="en-CA" smtClean="0"/>
              <a:pPr/>
              <a:t>11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658695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CA" baseline="0" dirty="0"/>
              <a:t>Point out features</a:t>
            </a:r>
          </a:p>
          <a:p>
            <a:pPr marL="628650" lvl="1" indent="-171450">
              <a:buFontTx/>
              <a:buChar char="-"/>
            </a:pPr>
            <a:r>
              <a:rPr lang="en-CA" baseline="0" dirty="0"/>
              <a:t>Metadata</a:t>
            </a:r>
          </a:p>
          <a:p>
            <a:pPr marL="628650" lvl="1" indent="-171450">
              <a:buFontTx/>
              <a:buChar char="-"/>
            </a:pPr>
            <a:r>
              <a:rPr lang="en-CA" baseline="0" dirty="0"/>
              <a:t>Transform</a:t>
            </a:r>
          </a:p>
          <a:p>
            <a:pPr marL="628650" lvl="1" indent="-171450">
              <a:buFontTx/>
              <a:buChar char="-"/>
            </a:pPr>
            <a:r>
              <a:rPr lang="en-CA" baseline="0" dirty="0"/>
              <a:t>Status</a:t>
            </a:r>
          </a:p>
          <a:p>
            <a:endParaRPr lang="en-CA" baseline="0" dirty="0"/>
          </a:p>
          <a:p>
            <a:pPr marL="171450" indent="-171450">
              <a:buFontTx/>
              <a:buChar char="-"/>
            </a:pPr>
            <a:r>
              <a:rPr lang="en-CA" baseline="0" dirty="0"/>
              <a:t>Other applications:</a:t>
            </a:r>
          </a:p>
          <a:p>
            <a:pPr marL="628650" lvl="1" indent="-171450">
              <a:buFontTx/>
              <a:buChar char="-"/>
            </a:pPr>
            <a:r>
              <a:rPr lang="en-CA" baseline="0" dirty="0"/>
              <a:t>Edit</a:t>
            </a:r>
          </a:p>
          <a:p>
            <a:pPr marL="628650" lvl="1" indent="-171450">
              <a:buFontTx/>
              <a:buChar char="-"/>
            </a:pPr>
            <a:r>
              <a:rPr lang="en-CA" baseline="0" dirty="0"/>
              <a:t>Replay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8D7CC-9EDB-427A-B68E-C9E3B672A84A}" type="slidenum">
              <a:rPr lang="en-CA" smtClean="0"/>
              <a:pPr/>
              <a:t>12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805128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CA" dirty="0"/>
              <a:t>Need to be able to write config files</a:t>
            </a:r>
          </a:p>
          <a:p>
            <a:pPr marL="171450" indent="-171450">
              <a:buFontTx/>
              <a:buChar char="-"/>
            </a:pPr>
            <a:r>
              <a:rPr lang="en-CA" dirty="0"/>
              <a:t>What are they?</a:t>
            </a:r>
          </a:p>
          <a:p>
            <a:pPr marL="628650" lvl="1" indent="-171450">
              <a:buFontTx/>
              <a:buChar char="-"/>
            </a:pPr>
            <a:r>
              <a:rPr lang="en-CA" dirty="0"/>
              <a:t>XML</a:t>
            </a:r>
          </a:p>
          <a:p>
            <a:pPr marL="628650" lvl="1" indent="-171450">
              <a:buFontTx/>
              <a:buChar char="-"/>
            </a:pPr>
            <a:r>
              <a:rPr lang="en-CA" dirty="0"/>
              <a:t>What hardware</a:t>
            </a:r>
          </a:p>
          <a:p>
            <a:pPr marL="628650" lvl="1" indent="-171450">
              <a:buFontTx/>
              <a:buChar char="-"/>
            </a:pPr>
            <a:r>
              <a:rPr lang="en-CA" dirty="0"/>
              <a:t>What processing</a:t>
            </a:r>
          </a:p>
          <a:p>
            <a:pPr marL="628650" lvl="1" indent="-171450">
              <a:buFontTx/>
              <a:buChar char="-"/>
            </a:pPr>
            <a:r>
              <a:rPr lang="en-CA" dirty="0"/>
              <a:t>What connections (devices)</a:t>
            </a:r>
          </a:p>
          <a:p>
            <a:pPr marL="628650" lvl="1" indent="-171450">
              <a:buFontTx/>
              <a:buChar char="-"/>
            </a:pPr>
            <a:r>
              <a:rPr lang="en-CA" dirty="0"/>
              <a:t>What</a:t>
            </a:r>
            <a:r>
              <a:rPr lang="en-CA" baseline="0" dirty="0"/>
              <a:t> output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8D7CC-9EDB-427A-B68E-C9E3B672A84A}" type="slidenum">
              <a:rPr lang="en-CA" smtClean="0"/>
              <a:pPr/>
              <a:t>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979016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Element</a:t>
            </a:r>
          </a:p>
          <a:p>
            <a:pPr marL="171450" indent="-171450">
              <a:buFontTx/>
              <a:buChar char="-"/>
            </a:pPr>
            <a:r>
              <a:rPr lang="en-CA" baseline="0" dirty="0"/>
              <a:t>Object in tag</a:t>
            </a:r>
          </a:p>
          <a:p>
            <a:pPr marL="171450" indent="-171450">
              <a:buFontTx/>
              <a:buChar char="-"/>
            </a:pPr>
            <a:r>
              <a:rPr lang="en-CA" baseline="0" dirty="0"/>
              <a:t>Has name</a:t>
            </a:r>
          </a:p>
          <a:p>
            <a:pPr marL="171450" indent="-171450">
              <a:buFontTx/>
              <a:buChar char="-"/>
            </a:pPr>
            <a:endParaRPr lang="en-CA" baseline="0" dirty="0"/>
          </a:p>
          <a:p>
            <a:pPr marL="0" indent="0">
              <a:buFontTx/>
              <a:buNone/>
            </a:pPr>
            <a:r>
              <a:rPr lang="en-CA" baseline="0" dirty="0"/>
              <a:t>Attribute:</a:t>
            </a:r>
          </a:p>
          <a:p>
            <a:pPr marL="171450" indent="-171450">
              <a:buFontTx/>
              <a:buChar char="-"/>
            </a:pPr>
            <a:r>
              <a:rPr lang="en-CA" baseline="0" dirty="0"/>
              <a:t>Defines properties of an element</a:t>
            </a:r>
          </a:p>
          <a:p>
            <a:pPr marL="171450" indent="-171450">
              <a:buFontTx/>
              <a:buChar char="-"/>
            </a:pPr>
            <a:endParaRPr lang="en-CA" baseline="0" dirty="0"/>
          </a:p>
          <a:p>
            <a:pPr marL="0" indent="0">
              <a:buFontTx/>
              <a:buNone/>
            </a:pPr>
            <a:r>
              <a:rPr lang="en-CA" dirty="0"/>
              <a:t>Can have nested elements.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8D7CC-9EDB-427A-B68E-C9E3B672A84A}" type="slidenum">
              <a:rPr lang="en-CA" smtClean="0"/>
              <a:pPr/>
              <a:t>14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660873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8D7CC-9EDB-427A-B68E-C9E3B672A84A}" type="slidenum">
              <a:rPr lang="en-CA" smtClean="0"/>
              <a:pPr/>
              <a:t>15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801789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8D7CC-9EDB-427A-B68E-C9E3B672A84A}" type="slidenum">
              <a:rPr lang="en-CA" smtClean="0"/>
              <a:pPr/>
              <a:t>16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871087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what a mixer device is</a:t>
            </a:r>
          </a:p>
          <a:p>
            <a:r>
              <a:rPr lang="en-US" dirty="0"/>
              <a:t>Explain</a:t>
            </a:r>
            <a:r>
              <a:rPr lang="en-US" baseline="0" dirty="0"/>
              <a:t> what a capture device is</a:t>
            </a:r>
          </a:p>
          <a:p>
            <a:endParaRPr lang="en-US" baseline="0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aseline="0" dirty="0"/>
              <a:t>Example pipeline in Plus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aseline="0" dirty="0"/>
              <a:t>Inputs are: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aseline="0" dirty="0"/>
              <a:t>Produce data channels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  <a:p>
            <a:pPr marL="171450" indent="-171450">
              <a:buFontTx/>
              <a:buChar char="-"/>
            </a:pPr>
            <a:r>
              <a:rPr lang="en-US" baseline="0" dirty="0"/>
              <a:t>Virtual mixer</a:t>
            </a:r>
          </a:p>
          <a:p>
            <a:pPr marL="628650" lvl="1" indent="-171450">
              <a:buFontTx/>
              <a:buChar char="-"/>
            </a:pPr>
            <a:r>
              <a:rPr lang="en-US" baseline="0" dirty="0"/>
              <a:t>Combine channels to a single output</a:t>
            </a:r>
          </a:p>
          <a:p>
            <a:pPr marL="628650" lvl="1" indent="-171450">
              <a:buFontTx/>
              <a:buChar char="-"/>
            </a:pPr>
            <a:endParaRPr lang="en-US" baseline="0" dirty="0"/>
          </a:p>
          <a:p>
            <a:pPr marL="171450" indent="-171450">
              <a:buFontTx/>
              <a:buChar char="-"/>
            </a:pPr>
            <a:r>
              <a:rPr lang="en-US" baseline="0" dirty="0"/>
              <a:t>Virtual capture</a:t>
            </a:r>
          </a:p>
          <a:p>
            <a:pPr marL="628650" lvl="1" indent="-171450">
              <a:buFontTx/>
              <a:buChar char="-"/>
            </a:pPr>
            <a:r>
              <a:rPr lang="en-US" baseline="0" dirty="0"/>
              <a:t>Record data</a:t>
            </a:r>
          </a:p>
          <a:p>
            <a:pPr marL="628650" lvl="1" indent="-171450">
              <a:buFontTx/>
              <a:buChar char="-"/>
            </a:pPr>
            <a:endParaRPr lang="en-US" baseline="0" dirty="0"/>
          </a:p>
          <a:p>
            <a:pPr marL="171450" lvl="0" indent="-171450">
              <a:buFontTx/>
              <a:buChar char="-"/>
            </a:pPr>
            <a:r>
              <a:rPr lang="en-US" baseline="0" dirty="0"/>
              <a:t>Output to client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EC535-FC31-4244-9C64-EE05A8ED5E60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2933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By setting up the XML in this</a:t>
            </a:r>
            <a:r>
              <a:rPr lang="en-US" baseline="0" dirty="0"/>
              <a:t> format, we have specified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What we are retrieving from hardware (transform, image names)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What devices we are transmitting the information to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What data we are sending over OpenIGTLink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EC535-FC31-4244-9C64-EE05A8ED5E60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17115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Emphasize</a:t>
            </a:r>
            <a:r>
              <a:rPr lang="en-US" baseline="0" dirty="0"/>
              <a:t> the linkage by ID, give them a basis to understand other config files</a:t>
            </a:r>
          </a:p>
          <a:p>
            <a:endParaRPr lang="en-US" baseline="0" dirty="0"/>
          </a:p>
          <a:p>
            <a:r>
              <a:rPr lang="en-US" baseline="0" dirty="0"/>
              <a:t>Example pipeline</a:t>
            </a:r>
          </a:p>
          <a:p>
            <a:endParaRPr lang="en-US" baseline="0" dirty="0"/>
          </a:p>
          <a:p>
            <a:r>
              <a:rPr lang="en-US" baseline="0" dirty="0"/>
              <a:t> using an Ascension EM tracker and an </a:t>
            </a:r>
            <a:r>
              <a:rPr lang="en-US" baseline="0" dirty="0" err="1"/>
              <a:t>Ultrasonix</a:t>
            </a:r>
            <a:r>
              <a:rPr lang="en-US" baseline="0" dirty="0"/>
              <a:t> ultrasound machine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EC535-FC31-4244-9C64-EE05A8ED5E60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4249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Emphasize</a:t>
            </a:r>
            <a:r>
              <a:rPr lang="en-US" baseline="0" dirty="0"/>
              <a:t> the linkage by ID, give them a basis to understand other config files</a:t>
            </a:r>
          </a:p>
          <a:p>
            <a:endParaRPr lang="en-US" baseline="0" dirty="0"/>
          </a:p>
          <a:p>
            <a:r>
              <a:rPr lang="en-US" baseline="0" dirty="0"/>
              <a:t>Within the config file, the elements can be stored within these tags</a:t>
            </a:r>
          </a:p>
          <a:p>
            <a:pPr marL="171450" indent="-171450">
              <a:buFontTx/>
              <a:buChar char="-"/>
            </a:pPr>
            <a:r>
              <a:rPr lang="en-US" baseline="0" dirty="0" err="1"/>
              <a:t>DataCollection</a:t>
            </a:r>
            <a:r>
              <a:rPr lang="en-US" baseline="0" dirty="0"/>
              <a:t> contains all of the device and channel information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And finally </a:t>
            </a:r>
            <a:r>
              <a:rPr lang="en-US" dirty="0" err="1"/>
              <a:t>CoordinateDefinitions</a:t>
            </a:r>
            <a:r>
              <a:rPr lang="en-US" dirty="0"/>
              <a:t> can contain hardcoded transforms (for</a:t>
            </a:r>
            <a:r>
              <a:rPr lang="en-US" baseline="0" dirty="0"/>
              <a:t> applications like ultrasound calibrations)</a:t>
            </a:r>
          </a:p>
          <a:p>
            <a:pPr marL="171450" indent="-171450">
              <a:buFontTx/>
              <a:buChar char="-"/>
            </a:pPr>
            <a:r>
              <a:rPr lang="en-US" baseline="0" dirty="0" err="1"/>
              <a:t>PlusOpenIGTLinkServer</a:t>
            </a:r>
            <a:r>
              <a:rPr lang="en-US" baseline="0" dirty="0"/>
              <a:t> sends data from a single channel over </a:t>
            </a:r>
            <a:r>
              <a:rPr lang="en-US" baseline="0" dirty="0" err="1"/>
              <a:t>openigtlink</a:t>
            </a:r>
            <a:r>
              <a:rPr lang="en-US" baseline="0" dirty="0"/>
              <a:t> using the specified connection information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EC535-FC31-4244-9C64-EE05A8ED5E60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2860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CA" dirty="0"/>
              <a:t>To use </a:t>
            </a:r>
            <a:r>
              <a:rPr lang="en-CA" baseline="0" dirty="0"/>
              <a:t>algorithm + tracker software might be implemented like. (A)</a:t>
            </a:r>
          </a:p>
          <a:p>
            <a:pPr marL="171450" indent="-171450">
              <a:buFontTx/>
              <a:buChar char="-"/>
            </a:pPr>
            <a:r>
              <a:rPr lang="en-CA" baseline="0" dirty="0"/>
              <a:t>Good for 1, but for &gt;1 results in duplicated work</a:t>
            </a:r>
          </a:p>
          <a:p>
            <a:pPr marL="171450" indent="-171450">
              <a:buFontTx/>
              <a:buChar char="-"/>
            </a:pPr>
            <a:r>
              <a:rPr lang="en-CA" baseline="0" dirty="0"/>
              <a:t>Need to implement new interface and modify algorithm to support</a:t>
            </a:r>
          </a:p>
          <a:p>
            <a:pPr marL="171450" indent="-171450">
              <a:buFontTx/>
              <a:buChar char="-"/>
            </a:pPr>
            <a:endParaRPr lang="en-CA" baseline="0" dirty="0"/>
          </a:p>
          <a:p>
            <a:pPr marL="171450" indent="-171450">
              <a:buFontTx/>
              <a:buChar char="-"/>
            </a:pPr>
            <a:r>
              <a:rPr lang="en-CA" dirty="0"/>
              <a:t>Plus: only need to adjust single file to completely change hardware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CA" baseline="0" dirty="0"/>
              <a:t>Output from Plus always in consistent format</a:t>
            </a:r>
            <a:endParaRPr lang="en-CA" dirty="0"/>
          </a:p>
          <a:p>
            <a:pPr marL="171450" indent="-171450">
              <a:buFontTx/>
              <a:buChar char="-"/>
            </a:pPr>
            <a:r>
              <a:rPr lang="en-CA" dirty="0"/>
              <a:t>Many devices supported</a:t>
            </a:r>
          </a:p>
          <a:p>
            <a:pPr marL="171450" indent="-171450">
              <a:buFontTx/>
              <a:buChar char="-"/>
            </a:pPr>
            <a:r>
              <a:rPr lang="en-CA" baseline="0" dirty="0"/>
              <a:t>Adding support only requires interface between Plus and hardware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8D7CC-9EDB-427A-B68E-C9E3B672A84A}" type="slidenum">
              <a:rPr lang="en-CA" smtClean="0"/>
              <a:pPr/>
              <a:t>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80381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08D7CC-9EDB-427A-B68E-C9E3B672A84A}" type="slidenum">
              <a:rPr lang="en-CA" smtClean="0"/>
              <a:pPr/>
              <a:t>36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4627311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08D7CC-9EDB-427A-B68E-C9E3B672A84A}" type="slidenum">
              <a:rPr lang="en-CA" smtClean="0"/>
              <a:pPr/>
              <a:t>38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2432690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8D7CC-9EDB-427A-B68E-C9E3B672A84A}" type="slidenum">
              <a:rPr lang="en-CA" smtClean="0"/>
              <a:pPr/>
              <a:t>73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290552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CA" dirty="0"/>
              <a:t>Main application:</a:t>
            </a:r>
            <a:r>
              <a:rPr lang="en-CA" baseline="0" dirty="0"/>
              <a:t> </a:t>
            </a:r>
            <a:r>
              <a:rPr lang="en-CA" baseline="0" dirty="0" err="1"/>
              <a:t>PlusServer</a:t>
            </a:r>
            <a:endParaRPr lang="en-CA" baseline="0" dirty="0"/>
          </a:p>
          <a:p>
            <a:pPr marL="171450" indent="-171450">
              <a:buFontTx/>
              <a:buChar char="-"/>
            </a:pPr>
            <a:r>
              <a:rPr lang="en-CA" baseline="0" dirty="0"/>
              <a:t>Connect devices and transmit data over OpenIGTLink</a:t>
            </a:r>
          </a:p>
          <a:p>
            <a:pPr marL="171450" indent="-171450">
              <a:buFontTx/>
              <a:buChar char="-"/>
            </a:pPr>
            <a:r>
              <a:rPr lang="en-CA" baseline="0" dirty="0"/>
              <a:t>(Open source network communication protocol)</a:t>
            </a:r>
          </a:p>
          <a:p>
            <a:pPr marL="171450" indent="-171450">
              <a:buFontTx/>
              <a:buChar char="-"/>
            </a:pPr>
            <a:endParaRPr lang="en-CA" baseline="0" dirty="0"/>
          </a:p>
          <a:p>
            <a:pPr marL="171450" indent="-171450">
              <a:buFontTx/>
              <a:buChar char="-"/>
            </a:pPr>
            <a:r>
              <a:rPr lang="en-CA" baseline="0" dirty="0"/>
              <a:t>Plus server launcher</a:t>
            </a:r>
          </a:p>
          <a:p>
            <a:pPr marL="628650" lvl="1" indent="-171450">
              <a:buFontTx/>
              <a:buChar char="-"/>
            </a:pPr>
            <a:r>
              <a:rPr lang="en-CA" baseline="0" dirty="0"/>
              <a:t>Select configuration and start</a:t>
            </a:r>
          </a:p>
          <a:p>
            <a:pPr marL="171450" indent="-171450">
              <a:buFontTx/>
              <a:buChar char="-"/>
            </a:pPr>
            <a:r>
              <a:rPr lang="en-CA" baseline="0" dirty="0"/>
              <a:t>Controlled remotely from Slicer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8D7CC-9EDB-427A-B68E-C9E3B672A84A}" type="slidenum">
              <a:rPr lang="en-CA" smtClean="0"/>
              <a:pPr/>
              <a:t>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5539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CA" dirty="0"/>
              <a:t>Single config file, set up connections</a:t>
            </a:r>
            <a:r>
              <a:rPr lang="en-CA" baseline="0" dirty="0"/>
              <a:t> like…</a:t>
            </a:r>
          </a:p>
          <a:p>
            <a:pPr marL="171450" indent="-171450">
              <a:buFontTx/>
              <a:buChar char="-"/>
            </a:pPr>
            <a:r>
              <a:rPr lang="en-CA" dirty="0"/>
              <a:t>Describe connections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8D7CC-9EDB-427A-B68E-C9E3B672A84A}" type="slidenum">
              <a:rPr lang="en-CA" smtClean="0"/>
              <a:pPr/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747309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End up with workflow that looks like this:</a:t>
            </a:r>
          </a:p>
          <a:p>
            <a:pPr marL="171450" indent="-171450">
              <a:buFontTx/>
              <a:buChar char="-"/>
            </a:pPr>
            <a:r>
              <a:rPr lang="en-CA" dirty="0"/>
              <a:t>Low level</a:t>
            </a:r>
            <a:r>
              <a:rPr lang="en-CA" baseline="0" dirty="0"/>
              <a:t> hardware</a:t>
            </a:r>
          </a:p>
          <a:p>
            <a:pPr marL="171450" indent="-171450">
              <a:buFontTx/>
              <a:buChar char="-"/>
            </a:pPr>
            <a:r>
              <a:rPr lang="en-CA" baseline="0" dirty="0"/>
              <a:t>Connected to Plus</a:t>
            </a:r>
          </a:p>
          <a:p>
            <a:pPr marL="171450" indent="-171450">
              <a:buFontTx/>
              <a:buChar char="-"/>
            </a:pPr>
            <a:r>
              <a:rPr lang="en-CA" baseline="0" dirty="0"/>
              <a:t>Broadcast to Slicer over OpenIGTLink</a:t>
            </a:r>
          </a:p>
          <a:p>
            <a:pPr marL="171450" indent="-171450">
              <a:buFontTx/>
              <a:buChar char="-"/>
            </a:pPr>
            <a:r>
              <a:rPr lang="en-CA" baseline="0" dirty="0"/>
              <a:t>Processed in modules</a:t>
            </a:r>
          </a:p>
          <a:p>
            <a:pPr marL="171450" indent="-171450">
              <a:buFontTx/>
              <a:buChar char="-"/>
            </a:pP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8D7CC-9EDB-427A-B68E-C9E3B672A84A}" type="slidenum">
              <a:rPr lang="en-CA" smtClean="0"/>
              <a:pPr/>
              <a:t>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385156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Plus supports many different tracking devices (list</a:t>
            </a:r>
            <a:r>
              <a:rPr lang="en-CA" baseline="0" dirty="0"/>
              <a:t> is not exhaustive)</a:t>
            </a:r>
          </a:p>
          <a:p>
            <a:pPr marL="171450" indent="-171450">
              <a:buFontTx/>
              <a:buChar char="-"/>
            </a:pPr>
            <a:r>
              <a:rPr lang="en-CA" baseline="0" dirty="0"/>
              <a:t>Red stars are hardware that we have access to</a:t>
            </a:r>
          </a:p>
          <a:p>
            <a:pPr marL="171450" indent="-171450">
              <a:buFontTx/>
              <a:buChar char="-"/>
            </a:pPr>
            <a:r>
              <a:rPr lang="en-CA" baseline="0" dirty="0"/>
              <a:t>Green stars are virtual devices that don’t require a piece of hardware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8D7CC-9EDB-427A-B68E-C9E3B672A84A}" type="slidenum">
              <a:rPr lang="en-CA" smtClean="0"/>
              <a:pPr/>
              <a:t>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985133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err="1"/>
              <a:t>Similarily</a:t>
            </a:r>
            <a:r>
              <a:rPr lang="en-CA" dirty="0"/>
              <a:t>,</a:t>
            </a:r>
            <a:r>
              <a:rPr lang="en-CA" baseline="0" dirty="0"/>
              <a:t> Plus also supports a wide variety of Imaging devices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8D7CC-9EDB-427A-B68E-C9E3B672A84A}" type="slidenum">
              <a:rPr lang="en-CA" smtClean="0"/>
              <a:pPr/>
              <a:t>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240509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Other</a:t>
            </a:r>
            <a:r>
              <a:rPr lang="en-CA" baseline="0" dirty="0"/>
              <a:t> application fCal</a:t>
            </a:r>
          </a:p>
          <a:p>
            <a:r>
              <a:rPr lang="en-CA" baseline="0" dirty="0"/>
              <a:t>- Used for temporal + spatial calibration</a:t>
            </a:r>
          </a:p>
          <a:p>
            <a:pPr marL="171450" indent="-171450">
              <a:buFontTx/>
              <a:buChar char="-"/>
            </a:pPr>
            <a:r>
              <a:rPr lang="en-CA" baseline="0" dirty="0"/>
              <a:t>Temporal calibration</a:t>
            </a:r>
          </a:p>
          <a:p>
            <a:pPr marL="628650" lvl="1" indent="-171450">
              <a:buFontTx/>
              <a:buChar char="-"/>
            </a:pPr>
            <a:r>
              <a:rPr lang="en-CA" baseline="0" dirty="0"/>
              <a:t>How</a:t>
            </a:r>
          </a:p>
          <a:p>
            <a:pPr marL="628650" lvl="1" indent="-171450">
              <a:buFontTx/>
              <a:buChar char="-"/>
            </a:pPr>
            <a:r>
              <a:rPr lang="en-CA" baseline="0" dirty="0"/>
              <a:t>Why</a:t>
            </a:r>
          </a:p>
          <a:p>
            <a:pPr marL="171450" lvl="0" indent="-171450">
              <a:buFontTx/>
              <a:buChar char="-"/>
            </a:pPr>
            <a:r>
              <a:rPr lang="en-CA" baseline="0" dirty="0"/>
              <a:t>Spatial calibration</a:t>
            </a:r>
          </a:p>
          <a:p>
            <a:pPr marL="628650" lvl="1" indent="-171450">
              <a:buFontTx/>
              <a:buChar char="-"/>
            </a:pPr>
            <a:r>
              <a:rPr lang="en-CA" baseline="0" dirty="0"/>
              <a:t>How</a:t>
            </a:r>
          </a:p>
          <a:p>
            <a:pPr marL="171450" indent="-171450">
              <a:buFontTx/>
              <a:buChar char="-"/>
            </a:pPr>
            <a:endParaRPr lang="en-CA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8D7CC-9EDB-427A-B68E-C9E3B672A84A}" type="slidenum">
              <a:rPr lang="en-CA" smtClean="0"/>
              <a:pPr/>
              <a:t>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615251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Tx/>
              <a:buChar char="-"/>
            </a:pPr>
            <a:r>
              <a:rPr lang="en-CA" baseline="0" dirty="0"/>
              <a:t>Spatial calibration</a:t>
            </a:r>
          </a:p>
          <a:p>
            <a:pPr marL="628650" lvl="1" indent="-171450">
              <a:buFontTx/>
              <a:buChar char="-"/>
            </a:pPr>
            <a:r>
              <a:rPr lang="en-CA" baseline="0" dirty="0"/>
              <a:t>Why</a:t>
            </a:r>
          </a:p>
          <a:p>
            <a:endParaRPr lang="en-CA" baseline="0" dirty="0"/>
          </a:p>
          <a:p>
            <a:r>
              <a:rPr lang="en-CA" baseline="0" dirty="0"/>
              <a:t>- Corner of the image relative to the probe</a:t>
            </a:r>
          </a:p>
          <a:p>
            <a:r>
              <a:rPr lang="en-CA" baseline="0" dirty="0"/>
              <a:t>- Scale of the image in mm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8D7CC-9EDB-427A-B68E-C9E3B672A84A}" type="slidenum">
              <a:rPr lang="en-CA" smtClean="0"/>
              <a:pPr/>
              <a:t>10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097291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A453B-AEAE-4244-95EF-2AD99E393E43}" type="datetime1">
              <a:rPr lang="en-CA" smtClean="0"/>
              <a:t>2021-05-03</a:t>
            </a:fld>
            <a:endParaRPr lang="en-CA" dirty="0"/>
          </a:p>
        </p:txBody>
      </p:sp>
      <p:pic>
        <p:nvPicPr>
          <p:cNvPr id="7" name="Picture 3" descr="C:\lasso\My Dropbox\PerkWeb\PerkLogo2010-base-with-text-300dpi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2400"/>
            <a:ext cx="3886200" cy="682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1" descr="C:\lasso\PerkFacilities\PerkWeb\images\logo-Queens.gif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4463" y="5872163"/>
            <a:ext cx="1227137" cy="833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996050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922114"/>
          </a:xfrm>
        </p:spPr>
        <p:txBody>
          <a:bodyPr/>
          <a:lstStyle>
            <a:lvl1pPr>
              <a:defRPr b="1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spcBef>
                <a:spcPts val="1200"/>
              </a:spcBef>
              <a:spcAft>
                <a:spcPts val="1200"/>
              </a:spcAft>
              <a:defRPr sz="2800"/>
            </a:lvl1pPr>
            <a:lvl2pPr>
              <a:spcBef>
                <a:spcPts val="1200"/>
              </a:spcBef>
              <a:spcAft>
                <a:spcPts val="1200"/>
              </a:spcAft>
              <a:defRPr sz="2400"/>
            </a:lvl2pPr>
            <a:lvl3pPr>
              <a:spcBef>
                <a:spcPts val="1200"/>
              </a:spcBef>
              <a:spcAft>
                <a:spcPts val="1200"/>
              </a:spcAft>
              <a:defRPr sz="2000"/>
            </a:lvl3pPr>
            <a:lvl4pPr>
              <a:spcBef>
                <a:spcPts val="1200"/>
              </a:spcBef>
              <a:spcAft>
                <a:spcPts val="1200"/>
              </a:spcAft>
              <a:defRPr sz="1800"/>
            </a:lvl4pPr>
            <a:lvl5pPr>
              <a:spcBef>
                <a:spcPts val="1200"/>
              </a:spcBef>
              <a:spcAft>
                <a:spcPts val="1200"/>
              </a:spcAft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43608" y="6356350"/>
            <a:ext cx="936104" cy="365125"/>
          </a:xfrm>
        </p:spPr>
        <p:txBody>
          <a:bodyPr/>
          <a:lstStyle/>
          <a:p>
            <a:fld id="{852A636E-A6CD-47F7-B674-0664EFC36B17}" type="datetime1">
              <a:rPr lang="en-CA" smtClean="0"/>
              <a:t>2021-05-03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23728" y="6356350"/>
            <a:ext cx="5976664" cy="365125"/>
          </a:xfrm>
        </p:spPr>
        <p:txBody>
          <a:bodyPr/>
          <a:lstStyle/>
          <a:p>
            <a:r>
              <a:rPr lang="en-US"/>
              <a:t>Laboratory for Percutaneous Surgery (The Perk Lab) – Copyright © Queen’s University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44408" y="6356350"/>
            <a:ext cx="648072" cy="365125"/>
          </a:xfrm>
        </p:spPr>
        <p:txBody>
          <a:bodyPr/>
          <a:lstStyle/>
          <a:p>
            <a:fld id="{090008EC-8F43-4B00-B358-048442A1BFBF}" type="slidenum">
              <a:rPr lang="en-CA" smtClean="0"/>
              <a:pPr/>
              <a:t>‹#›</a:t>
            </a:fld>
            <a:endParaRPr lang="en-CA" dirty="0"/>
          </a:p>
        </p:txBody>
      </p:sp>
      <p:pic>
        <p:nvPicPr>
          <p:cNvPr id="7" name="Picture 5" descr="C:\lasso\My Dropbox\PerkWeb\PerkLogo2010-base-white-round-45dpi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624840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9" name="Straight Connector 8"/>
          <p:cNvCxnSpPr/>
          <p:nvPr userDrawn="1"/>
        </p:nvCxnSpPr>
        <p:spPr>
          <a:xfrm>
            <a:off x="611560" y="908720"/>
            <a:ext cx="7992888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34942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1043608" y="6356350"/>
            <a:ext cx="936104" cy="365125"/>
          </a:xfrm>
        </p:spPr>
        <p:txBody>
          <a:bodyPr/>
          <a:lstStyle/>
          <a:p>
            <a:fld id="{7A66F097-A9DF-4D1E-B902-6CEFF6E97E1E}" type="datetime1">
              <a:rPr lang="en-CA" smtClean="0"/>
              <a:t>2021-05-03</a:t>
            </a:fld>
            <a:endParaRPr lang="en-CA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23728" y="6356350"/>
            <a:ext cx="5976664" cy="365125"/>
          </a:xfrm>
        </p:spPr>
        <p:txBody>
          <a:bodyPr/>
          <a:lstStyle/>
          <a:p>
            <a:r>
              <a:rPr lang="en-US"/>
              <a:t>Laboratory for Percutaneous Surgery (The Perk Lab) – Copyright © Queen’s University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44408" y="6356350"/>
            <a:ext cx="648072" cy="365125"/>
          </a:xfrm>
        </p:spPr>
        <p:txBody>
          <a:bodyPr/>
          <a:lstStyle/>
          <a:p>
            <a:fld id="{090008EC-8F43-4B00-B358-048442A1BFBF}" type="slidenum">
              <a:rPr lang="en-CA" smtClean="0"/>
              <a:pPr/>
              <a:t>‹#›</a:t>
            </a:fld>
            <a:endParaRPr lang="en-CA" dirty="0"/>
          </a:p>
        </p:txBody>
      </p:sp>
      <p:pic>
        <p:nvPicPr>
          <p:cNvPr id="8" name="Picture 5" descr="C:\lasso\My Dropbox\PerkWeb\PerkLogo2010-base-white-round-45dpi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624840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409535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9464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0F73FB-7306-4867-9688-FEB2B02BB7B3}" type="datetime1">
              <a:rPr lang="en-CA" smtClean="0"/>
              <a:t>2021-05-03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19672" y="6356350"/>
            <a:ext cx="59046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Laboratory for Percutaneous Surgery (The Perk Lab) – Copyright © Queen’s University</a:t>
            </a:r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28384" y="6356350"/>
            <a:ext cx="6584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0008EC-8F43-4B00-B358-048442A1BFBF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180804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5" r:id="rId3"/>
  </p:sldLayoutIdLst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rgbClr val="800000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lasso@queensu.ca" TargetMode="External"/><Relationship Id="rId2" Type="http://schemas.openxmlformats.org/officeDocument/2006/relationships/hyperlink" Target="mailto:1krs1@queensu.ca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://perk-software.cs.queensu.ca/plus/doc/nightly/user/Configuration.html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://perk-software.cs.queensu.ca/plus/packages/nightly/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s://download.slicer.org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10.png"/><Relationship Id="rId7" Type="http://schemas.openxmlformats.org/officeDocument/2006/relationships/image" Target="../media/image1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jpeg"/><Relationship Id="rId4" Type="http://schemas.openxmlformats.org/officeDocument/2006/relationships/image" Target="../media/image11.png"/><Relationship Id="rId9" Type="http://schemas.openxmlformats.org/officeDocument/2006/relationships/image" Target="../media/image16.jpe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hyperlink" Target="mailto:lasso@queensu.ca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hyperlink" Target="mailto:1krs1@queensu.ca" TargetMode="External"/><Relationship Id="rId5" Type="http://schemas.openxmlformats.org/officeDocument/2006/relationships/hyperlink" Target="http://www.plustoolkit.org/" TargetMode="Externa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image" Target="../media/image19.jpeg"/><Relationship Id="rId7" Type="http://schemas.openxmlformats.org/officeDocument/2006/relationships/image" Target="../media/image2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1520" y="2130425"/>
            <a:ext cx="8640960" cy="1470025"/>
          </a:xfrm>
        </p:spPr>
        <p:txBody>
          <a:bodyPr>
            <a:normAutofit/>
          </a:bodyPr>
          <a:lstStyle/>
          <a:p>
            <a:r>
              <a:rPr lang="en-CA" dirty="0"/>
              <a:t>PLUS Toolkit:</a:t>
            </a:r>
            <a:br>
              <a:rPr lang="en-CA" dirty="0"/>
            </a:br>
            <a:r>
              <a:rPr lang="en-CA" dirty="0"/>
              <a:t>Acquisition, Processing, Calibration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en-CA" dirty="0"/>
              <a:t>Kyle Sunderland, Andras Lasso</a:t>
            </a:r>
          </a:p>
          <a:p>
            <a:r>
              <a:rPr lang="en-CA" dirty="0"/>
              <a:t>(</a:t>
            </a:r>
            <a:r>
              <a:rPr lang="en-CA" dirty="0">
                <a:hlinkClick r:id="rId2"/>
              </a:rPr>
              <a:t>1krs1@queensu.ca</a:t>
            </a:r>
            <a:r>
              <a:rPr lang="en-CA" dirty="0"/>
              <a:t>, </a:t>
            </a:r>
            <a:r>
              <a:rPr lang="en-CA" dirty="0">
                <a:hlinkClick r:id="rId3"/>
              </a:rPr>
              <a:t>lasso@queensu.ca</a:t>
            </a:r>
            <a:r>
              <a:rPr lang="en-CA" dirty="0"/>
              <a:t>)</a:t>
            </a:r>
          </a:p>
          <a:p>
            <a:endParaRPr lang="en-CA" dirty="0"/>
          </a:p>
          <a:p>
            <a:r>
              <a:rPr lang="en-CA" dirty="0"/>
              <a:t>May 4, 2021</a:t>
            </a:r>
          </a:p>
          <a:p>
            <a:endParaRPr lang="en-CA" dirty="0"/>
          </a:p>
          <a:p>
            <a:r>
              <a:rPr lang="en-CA" dirty="0"/>
              <a:t>Laboratory for Percutaneous Surgery</a:t>
            </a:r>
          </a:p>
          <a:p>
            <a:r>
              <a:rPr lang="en-CA" dirty="0"/>
              <a:t>Queen’s University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9939373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Spatial Calibration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04800" y="1066800"/>
            <a:ext cx="8458200" cy="4525963"/>
          </a:xfrm>
        </p:spPr>
        <p:txBody>
          <a:bodyPr>
            <a:normAutofit/>
          </a:bodyPr>
          <a:lstStyle/>
          <a:p>
            <a:pPr marL="0" indent="0" algn="ctr">
              <a:buNone/>
              <a:defRPr/>
            </a:pPr>
            <a:r>
              <a:rPr lang="en-US" sz="2400" dirty="0"/>
              <a:t>Goal: determine the transform between coordinates systems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" y="1743075"/>
            <a:ext cx="8382000" cy="4295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78B62-7033-49A8-9641-9B804D64E676}" type="datetime1">
              <a:rPr lang="en-CA" smtClean="0"/>
              <a:t>2021-05-03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Laboratory for Percutaneous Surgery (The Perk Lab) – Copyright © Queen’s University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008EC-8F43-4B00-B358-048442A1BFBF}" type="slidenum">
              <a:rPr lang="en-CA" smtClean="0"/>
              <a:pPr/>
              <a:t>10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18832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Sequence Files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4525963"/>
          </a:xfrm>
        </p:spPr>
        <p:txBody>
          <a:bodyPr/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CA" sz="2400" dirty="0"/>
              <a:t>Timestamped image and transform recording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CA" sz="2400" dirty="0"/>
              <a:t>Based on the </a:t>
            </a:r>
            <a:r>
              <a:rPr lang="en-CA" sz="2400" i="1" dirty="0"/>
              <a:t>Meta IO </a:t>
            </a:r>
            <a:r>
              <a:rPr lang="en-CA" sz="2400" dirty="0"/>
              <a:t>standard image file format (.</a:t>
            </a:r>
            <a:r>
              <a:rPr lang="en-CA" sz="2400" dirty="0" err="1"/>
              <a:t>mha</a:t>
            </a:r>
            <a:r>
              <a:rPr lang="en-CA" sz="2400" dirty="0"/>
              <a:t>, .</a:t>
            </a:r>
            <a:r>
              <a:rPr lang="en-CA" sz="2400" dirty="0" err="1"/>
              <a:t>mhd</a:t>
            </a:r>
            <a:r>
              <a:rPr lang="en-CA" sz="2400" dirty="0"/>
              <a:t>)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CA" sz="2400" dirty="0"/>
              <a:t>Images readable by many existing applications (e.g. 3D Slicer)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CA" sz="2400" dirty="0"/>
              <a:t>Extra information for tracking/reconstruction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CA" sz="2000" dirty="0"/>
              <a:t>Image orientation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CA" sz="2000" dirty="0"/>
              <a:t>Transforms from tracker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CA" sz="2000" dirty="0"/>
              <a:t>Tracker and image status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CA" sz="2000" dirty="0"/>
              <a:t>Timestamps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CA" sz="2000" dirty="0"/>
              <a:t>etc.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CA" sz="2400" dirty="0"/>
              <a:t>Usable by all Plus applications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46EFC2-11E5-4437-AC0C-3AC6084F0A41}" type="datetime1">
              <a:rPr lang="en-CA" smtClean="0"/>
              <a:t>2021-05-03</a:t>
            </a:fld>
            <a:endParaRPr lang="en-CA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Laboratory for Percutaneous Surgery (The Perk Lab) – Copyright © Queen’s University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008EC-8F43-4B00-B358-048442A1BFBF}" type="slidenum">
              <a:rPr lang="en-CA" smtClean="0"/>
              <a:pPr/>
              <a:t>11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0058639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Sequence Files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114799" cy="4525963"/>
          </a:xfrm>
        </p:spPr>
        <p:txBody>
          <a:bodyPr/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en-CA" sz="2400" dirty="0"/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en-CA" sz="2400" dirty="0"/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CA" sz="2400" dirty="0"/>
              <a:t>EditSequenceFile.exe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CA" sz="2000" dirty="0"/>
              <a:t>Editor for sequence files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CA" sz="2000" dirty="0"/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CA" sz="2400" dirty="0"/>
              <a:t>ViewSeqMetaFile.exe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CA" sz="2000" dirty="0"/>
              <a:t>Replay saved sequence files</a:t>
            </a:r>
          </a:p>
        </p:txBody>
      </p:sp>
      <p:sp>
        <p:nvSpPr>
          <p:cNvPr id="6" name="Rectangle 5"/>
          <p:cNvSpPr/>
          <p:nvPr/>
        </p:nvSpPr>
        <p:spPr>
          <a:xfrm>
            <a:off x="4571999" y="1052736"/>
            <a:ext cx="4464497" cy="5262979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pPr marL="177800" indent="-177800"/>
            <a:r>
              <a:rPr lang="en-CA" sz="1050" dirty="0" err="1"/>
              <a:t>ObjectType</a:t>
            </a:r>
            <a:r>
              <a:rPr lang="en-CA" sz="1050" dirty="0"/>
              <a:t> = Image</a:t>
            </a:r>
          </a:p>
          <a:p>
            <a:pPr marL="177800" indent="-177800"/>
            <a:r>
              <a:rPr lang="en-CA" sz="1050" dirty="0" err="1"/>
              <a:t>NDims</a:t>
            </a:r>
            <a:r>
              <a:rPr lang="en-CA" sz="1050" dirty="0"/>
              <a:t> = 3</a:t>
            </a:r>
          </a:p>
          <a:p>
            <a:pPr marL="177800" indent="-177800"/>
            <a:r>
              <a:rPr lang="en-CA" sz="1050" dirty="0" err="1"/>
              <a:t>BinaryData</a:t>
            </a:r>
            <a:r>
              <a:rPr lang="en-CA" sz="1050" dirty="0"/>
              <a:t> = True</a:t>
            </a:r>
          </a:p>
          <a:p>
            <a:pPr marL="177800" indent="-177800"/>
            <a:r>
              <a:rPr lang="en-CA" sz="1050" dirty="0" err="1"/>
              <a:t>BinaryDataByteOrderMSB</a:t>
            </a:r>
            <a:r>
              <a:rPr lang="en-CA" sz="1050" dirty="0"/>
              <a:t> = False</a:t>
            </a:r>
          </a:p>
          <a:p>
            <a:pPr marL="177800" indent="-177800"/>
            <a:r>
              <a:rPr lang="en-CA" sz="1050" dirty="0" err="1"/>
              <a:t>CompressedData</a:t>
            </a:r>
            <a:r>
              <a:rPr lang="en-CA" sz="1050" dirty="0"/>
              <a:t> = True</a:t>
            </a:r>
          </a:p>
          <a:p>
            <a:pPr marL="177800" indent="-177800"/>
            <a:r>
              <a:rPr lang="en-CA" sz="1050" dirty="0" err="1"/>
              <a:t>DimSize</a:t>
            </a:r>
            <a:r>
              <a:rPr lang="en-CA" sz="1050" dirty="0"/>
              <a:t> = 820 616 97                              </a:t>
            </a:r>
          </a:p>
          <a:p>
            <a:pPr marL="177800" indent="-177800"/>
            <a:r>
              <a:rPr lang="en-CA" sz="1050" dirty="0" err="1"/>
              <a:t>ElementType</a:t>
            </a:r>
            <a:r>
              <a:rPr lang="en-CA" sz="1050" dirty="0"/>
              <a:t> = MET_UCHAR</a:t>
            </a:r>
          </a:p>
          <a:p>
            <a:pPr marL="177800" indent="-177800"/>
            <a:r>
              <a:rPr lang="en-CA" sz="1050" dirty="0"/>
              <a:t>…</a:t>
            </a:r>
          </a:p>
          <a:p>
            <a:pPr marL="177800" indent="-177800"/>
            <a:r>
              <a:rPr lang="en-CA" sz="1050" b="1" dirty="0" err="1"/>
              <a:t>UltrasoundImageOrientation</a:t>
            </a:r>
            <a:r>
              <a:rPr lang="en-CA" sz="1050" b="1" dirty="0"/>
              <a:t> = MF</a:t>
            </a:r>
          </a:p>
          <a:p>
            <a:pPr marL="177800" indent="-177800"/>
            <a:r>
              <a:rPr lang="en-CA" sz="1050" b="1" dirty="0"/>
              <a:t>Seq_Frame0000_ProbeToTrackerTransform = 0.956683 -0.263308 0.124204 -190.886 0.269031 0.962616 -0.0315089 -98.0911 -0.111264 0.0635588 0.991756 -1949.07 0 0 0 1 </a:t>
            </a:r>
          </a:p>
          <a:p>
            <a:pPr marL="177800" indent="-177800"/>
            <a:r>
              <a:rPr lang="en-CA" sz="1050" b="1" dirty="0"/>
              <a:t>Seq_Frame0000_ProbeToTrackerTransformStatus = OK</a:t>
            </a:r>
          </a:p>
          <a:p>
            <a:pPr marL="177800" indent="-177800"/>
            <a:r>
              <a:rPr lang="en-CA" sz="1050" b="1" dirty="0"/>
              <a:t>Seq_Frame0000_ReferenceToTrackerTransform = 0.260287 0.964665 0.0408926 -208.632 -0.96117 0.262899 -0.0838866 -115.511 -0.0916731 -0.0174702 0.995636 -1992.7 0 0 0 1</a:t>
            </a:r>
          </a:p>
          <a:p>
            <a:pPr marL="177800" indent="-177800"/>
            <a:r>
              <a:rPr lang="en-CA" sz="1050" b="1" dirty="0"/>
              <a:t>Seq_Frame0000_ReferenceToTrackerTransformStatus = OK</a:t>
            </a:r>
          </a:p>
          <a:p>
            <a:pPr marL="177800" indent="-177800"/>
            <a:r>
              <a:rPr lang="en-CA" sz="1050" b="1" dirty="0"/>
              <a:t>Seq_Frame0000_StylusToTrackerTransform = 1 -8.43482e-005 0.000190641 0.370779 8.39344e-005 1 0.000146179 0.316166 -0.00019069 -0.000146138 1 -0.0640528 0 0 0 1 </a:t>
            </a:r>
          </a:p>
          <a:p>
            <a:pPr marL="177800" indent="-177800"/>
            <a:r>
              <a:rPr lang="en-CA" sz="1050" b="1" dirty="0"/>
              <a:t>Seq_Frame0000_StylusToTrackerTransformStatus = INVALID</a:t>
            </a:r>
          </a:p>
          <a:p>
            <a:pPr marL="177800" indent="-177800"/>
            <a:r>
              <a:rPr lang="en-CA" sz="1050" b="1" dirty="0"/>
              <a:t>Seq_Frame0000_Timestamp = 345.627957</a:t>
            </a:r>
          </a:p>
          <a:p>
            <a:pPr marL="177800" indent="-177800"/>
            <a:r>
              <a:rPr lang="en-CA" sz="1050" b="1" dirty="0"/>
              <a:t>Seq_Frame0000_ImageStatus = OK</a:t>
            </a:r>
          </a:p>
          <a:p>
            <a:pPr marL="177800" indent="-177800"/>
            <a:r>
              <a:rPr lang="en-CA" sz="1050" b="1" dirty="0"/>
              <a:t>…</a:t>
            </a:r>
          </a:p>
          <a:p>
            <a:pPr marL="177800" indent="-177800"/>
            <a:r>
              <a:rPr lang="en-CA" sz="1050" b="1" dirty="0"/>
              <a:t>Seq_Frame0096_StylusToTrackerTransform = 1 0.000362791 -8.01739e-005 -0.106056 -0.000363818 1 -0.000369765 -0.839888 8.00139e-005 0.000370927 1 0.0862409 0 0 0 1 </a:t>
            </a:r>
          </a:p>
          <a:p>
            <a:pPr marL="177800" indent="-177800"/>
            <a:r>
              <a:rPr lang="en-CA" sz="1050" b="1" dirty="0"/>
              <a:t>Seq_Frame0096_StylusToTrackerTransformStatus = INVALID</a:t>
            </a:r>
          </a:p>
          <a:p>
            <a:pPr marL="177800" indent="-177800"/>
            <a:r>
              <a:rPr lang="en-CA" sz="1050" b="1" dirty="0"/>
              <a:t>Seq_Frame0096_Timestamp = 355.783014</a:t>
            </a:r>
          </a:p>
          <a:p>
            <a:pPr marL="177800" indent="-177800"/>
            <a:r>
              <a:rPr lang="en-CA" sz="1050" b="1" dirty="0"/>
              <a:t>Seq_Frame0096_ImageStatus = OK</a:t>
            </a:r>
          </a:p>
          <a:p>
            <a:pPr marL="177800" indent="-177800"/>
            <a:r>
              <a:rPr lang="en-CA" sz="1050" dirty="0" err="1"/>
              <a:t>ElementDataFile</a:t>
            </a:r>
            <a:r>
              <a:rPr lang="en-CA" sz="1050" dirty="0"/>
              <a:t> = LOCAL</a:t>
            </a:r>
          </a:p>
          <a:p>
            <a:pPr marL="177800" indent="-177800"/>
            <a:r>
              <a:rPr lang="en-CA" sz="1050" dirty="0" err="1"/>
              <a:t>xœìÝw</a:t>
            </a:r>
            <a:r>
              <a:rPr lang="en-CA" sz="1050" dirty="0"/>
              <a:t>...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01F94-D150-4C1C-B0AC-02F7A27F14C5}" type="datetime1">
              <a:rPr lang="en-CA" smtClean="0"/>
              <a:t>2021-05-03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Laboratory for Percutaneous Surgery (The Perk Lab) – Copyright © Queen’s University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008EC-8F43-4B00-B358-048442A1BFBF}" type="slidenum">
              <a:rPr lang="en-CA" smtClean="0"/>
              <a:pPr/>
              <a:t>12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0303152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dirty="0"/>
              <a:t>PLUS Configuration Files</a:t>
            </a:r>
          </a:p>
        </p:txBody>
      </p:sp>
    </p:spTree>
    <p:extLst>
      <p:ext uri="{BB962C8B-B14F-4D97-AF65-F5344CB8AC3E}">
        <p14:creationId xmlns:p14="http://schemas.microsoft.com/office/powerpoint/2010/main" val="15003994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XML Basics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b="1" dirty="0"/>
              <a:t>Element</a:t>
            </a:r>
            <a:r>
              <a:rPr lang="en-CA" dirty="0"/>
              <a:t>: XML element is an entry in an XML file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8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&lt;Unicorn/&gt;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n-CA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b="1" dirty="0"/>
              <a:t>Attribute</a:t>
            </a:r>
            <a:r>
              <a:rPr lang="en-CA" dirty="0"/>
              <a:t>: XML attribute is a property of an element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8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&lt;Unicorn realness=“</a:t>
            </a:r>
            <a:r>
              <a:rPr lang="en-CA" sz="1800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notReal</a:t>
            </a:r>
            <a:r>
              <a:rPr lang="en-CA" sz="18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 size=“12” /&gt;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n-CA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Example: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8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&lt;Animals&gt;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8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&lt;Animal species=“Unicorn” realness=“</a:t>
            </a:r>
            <a:r>
              <a:rPr lang="en-CA" sz="1800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notReal</a:t>
            </a:r>
            <a:r>
              <a:rPr lang="en-CA" sz="18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 size=“12”/&gt;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8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&lt;Animal species=“Elephant” realness=“real” size=“50”/&gt;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8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&lt;/Animals&gt;</a:t>
            </a:r>
          </a:p>
          <a:p>
            <a:pPr marL="0" indent="0">
              <a:buNone/>
            </a:pPr>
            <a:endParaRPr lang="en-CA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C1C79-857B-40CB-83FC-6179B45E3D93}" type="datetime1">
              <a:rPr lang="en-CA" smtClean="0"/>
              <a:t>2021-05-03</a:t>
            </a:fld>
            <a:endParaRPr lang="en-CA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Laboratory for Percutaneous Surgery (The Perk Lab) – Copyright © Queen’s University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008EC-8F43-4B00-B358-048442A1BFBF}" type="slidenum">
              <a:rPr lang="en-CA" smtClean="0"/>
              <a:pPr/>
              <a:t>14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6320733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Config File Terminology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CA" b="1" dirty="0"/>
              <a:t>Hardware</a:t>
            </a:r>
            <a:r>
              <a:rPr lang="en-CA" dirty="0"/>
              <a:t>: Any physical or virtual device</a:t>
            </a:r>
          </a:p>
          <a:p>
            <a:pPr marL="0" indent="0">
              <a:buNone/>
            </a:pPr>
            <a:r>
              <a:rPr lang="en-CA" b="1" dirty="0">
                <a:solidFill>
                  <a:schemeClr val="accent1"/>
                </a:solidFill>
              </a:rPr>
              <a:t>	</a:t>
            </a:r>
            <a:r>
              <a:rPr lang="en-CA" dirty="0">
                <a:solidFill>
                  <a:schemeClr val="accent1"/>
                </a:solidFill>
              </a:rPr>
              <a:t>An EM position tracker</a:t>
            </a:r>
            <a:endParaRPr lang="en-CA" b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r>
              <a:rPr lang="en-CA" b="1" dirty="0"/>
              <a:t>Device</a:t>
            </a:r>
            <a:r>
              <a:rPr lang="en-CA" dirty="0"/>
              <a:t>: The interface to a hardware</a:t>
            </a:r>
          </a:p>
          <a:p>
            <a:pPr marL="0" indent="0">
              <a:buNone/>
            </a:pPr>
            <a:r>
              <a:rPr lang="en-CA" b="1" dirty="0">
                <a:solidFill>
                  <a:schemeClr val="accent1"/>
                </a:solidFill>
              </a:rPr>
              <a:t>	</a:t>
            </a:r>
            <a:r>
              <a:rPr lang="en-CA" dirty="0">
                <a:solidFill>
                  <a:schemeClr val="accent1"/>
                </a:solidFill>
              </a:rPr>
              <a:t>Interface to EM position tracker</a:t>
            </a:r>
            <a:endParaRPr lang="en-CA" b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r>
              <a:rPr lang="en-CA" b="1" dirty="0"/>
              <a:t>Data Source</a:t>
            </a:r>
            <a:r>
              <a:rPr lang="en-CA" dirty="0"/>
              <a:t>: A construct around a buffer containing meta information (e.g. what type of source)</a:t>
            </a:r>
          </a:p>
          <a:p>
            <a:pPr marL="0" indent="0">
              <a:buNone/>
            </a:pPr>
            <a:r>
              <a:rPr lang="en-CA" dirty="0">
                <a:solidFill>
                  <a:schemeClr val="accent1"/>
                </a:solidFill>
              </a:rPr>
              <a:t>	The tracking data for the ultrasound probe</a:t>
            </a:r>
          </a:p>
          <a:p>
            <a:pPr marL="0" indent="0">
              <a:buNone/>
            </a:pPr>
            <a:r>
              <a:rPr lang="en-CA" b="1" dirty="0"/>
              <a:t>Channel</a:t>
            </a:r>
            <a:r>
              <a:rPr lang="en-CA" dirty="0"/>
              <a:t>: A construct representing a stream of data</a:t>
            </a:r>
          </a:p>
          <a:p>
            <a:pPr marL="0" indent="0">
              <a:buNone/>
            </a:pPr>
            <a:r>
              <a:rPr lang="en-CA" b="1" dirty="0">
                <a:solidFill>
                  <a:schemeClr val="accent1"/>
                </a:solidFill>
              </a:rPr>
              <a:t>	</a:t>
            </a:r>
            <a:r>
              <a:rPr lang="en-CA" dirty="0">
                <a:solidFill>
                  <a:schemeClr val="accent1"/>
                </a:solidFill>
              </a:rPr>
              <a:t>The combined tracking data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97FC1-4882-495B-BE08-2303C58BBAF3}" type="datetime1">
              <a:rPr lang="en-CA" smtClean="0"/>
              <a:t>2021-05-03</a:t>
            </a:fld>
            <a:endParaRPr lang="en-CA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Laboratory for Percutaneous Surgery (The Perk Lab) – Copyright © Queen’s University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008EC-8F43-4B00-B358-048442A1BFBF}" type="slidenum">
              <a:rPr lang="en-CA" smtClean="0"/>
              <a:pPr/>
              <a:t>15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633566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Config File Terminology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CA" b="1" dirty="0"/>
                  <a:t>Transform</a:t>
                </a:r>
                <a:r>
                  <a:rPr lang="en-CA" dirty="0"/>
                  <a:t>: A 4x4 matrix representing a displacement in 3D (translation, rotation, scaling)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1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1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CA" sz="1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sz="1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CA" sz="1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sz="1800" b="0" i="1" smtClean="0">
                                    <a:latin typeface="Cambria Math" panose="02040503050406030204" pitchFamily="18" charset="0"/>
                                  </a:rPr>
                                  <m:t>−5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1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sz="1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sz="18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CA" sz="1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18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CA" sz="1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sz="1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sz="1800" b="0" i="1" smtClean="0"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1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sz="1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sz="1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sz="1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1800" dirty="0"/>
              </a:p>
              <a:p>
                <a:pPr marL="0" indent="0">
                  <a:buNone/>
                </a:pPr>
                <a:r>
                  <a:rPr lang="en-CA" b="1" dirty="0"/>
                  <a:t>Tracked Frame</a:t>
                </a:r>
                <a:r>
                  <a:rPr lang="en-CA" dirty="0"/>
                  <a:t>: An image with </a:t>
                </a:r>
                <a:r>
                  <a:rPr lang="en-CA" i="1" dirty="0"/>
                  <a:t>n</a:t>
                </a:r>
                <a:r>
                  <a:rPr lang="en-CA" dirty="0"/>
                  <a:t> associated transforms (merged from multiple data sources)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481" t="-1348" r="-207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2000" y="4869160"/>
            <a:ext cx="2160000" cy="1545882"/>
          </a:xfrm>
          <a:prstGeom prst="rect">
            <a:avLst/>
          </a:prstGeom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ED23A-902C-44D4-8238-DE7EC40FC563}" type="datetime1">
              <a:rPr lang="en-CA" smtClean="0"/>
              <a:t>2021-05-03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Laboratory for Percutaneous Surgery (The Perk Lab) – Copyright © Queen’s University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008EC-8F43-4B00-B358-048442A1BFBF}" type="slidenum">
              <a:rPr lang="en-CA" smtClean="0"/>
              <a:pPr/>
              <a:t>16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1175403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Title 1"/>
          <p:cNvSpPr txBox="1">
            <a:spLocks/>
          </p:cNvSpPr>
          <p:nvPr/>
        </p:nvSpPr>
        <p:spPr bwMode="auto">
          <a:xfrm>
            <a:off x="0" y="0"/>
            <a:ext cx="9144000" cy="10359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CA" b="1" dirty="0">
                <a:solidFill>
                  <a:srgbClr val="800000"/>
                </a:solidFill>
              </a:rPr>
              <a:t>Pipeline</a:t>
            </a:r>
          </a:p>
        </p:txBody>
      </p:sp>
      <p:grpSp>
        <p:nvGrpSpPr>
          <p:cNvPr id="64" name="Group 63"/>
          <p:cNvGrpSpPr/>
          <p:nvPr/>
        </p:nvGrpSpPr>
        <p:grpSpPr>
          <a:xfrm>
            <a:off x="627922" y="1556792"/>
            <a:ext cx="6824398" cy="1692437"/>
            <a:chOff x="647151" y="774077"/>
            <a:chExt cx="6536366" cy="1896470"/>
          </a:xfrm>
        </p:grpSpPr>
        <p:sp>
          <p:nvSpPr>
            <p:cNvPr id="70" name="Rectangle 69"/>
            <p:cNvSpPr/>
            <p:nvPr/>
          </p:nvSpPr>
          <p:spPr>
            <a:xfrm>
              <a:off x="647151" y="774077"/>
              <a:ext cx="6536366" cy="1896470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200" dirty="0"/>
            </a:p>
          </p:txBody>
        </p:sp>
        <p:sp>
          <p:nvSpPr>
            <p:cNvPr id="74" name="Rectangle 73"/>
            <p:cNvSpPr/>
            <p:nvPr/>
          </p:nvSpPr>
          <p:spPr>
            <a:xfrm>
              <a:off x="769417" y="907829"/>
              <a:ext cx="1008111" cy="314138"/>
            </a:xfrm>
            <a:prstGeom prst="rect">
              <a:avLst/>
            </a:prstGeom>
            <a:gradFill>
              <a:gsLst>
                <a:gs pos="0">
                  <a:schemeClr val="accent5">
                    <a:lumMod val="75000"/>
                  </a:schemeClr>
                </a:gs>
                <a:gs pos="100000">
                  <a:schemeClr val="accent3"/>
                </a:gs>
              </a:gsLst>
              <a:lin ang="5400000" scaled="0"/>
            </a:gradFill>
            <a:ln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200" b="1" dirty="0">
                  <a:solidFill>
                    <a:schemeClr val="bg1"/>
                  </a:solidFill>
                </a:rPr>
                <a:t>EM Tracker</a:t>
              </a:r>
            </a:p>
          </p:txBody>
        </p:sp>
      </p:grpSp>
      <p:sp>
        <p:nvSpPr>
          <p:cNvPr id="32" name="Rectangle 31"/>
          <p:cNvSpPr/>
          <p:nvPr/>
        </p:nvSpPr>
        <p:spPr>
          <a:xfrm>
            <a:off x="755576" y="2813887"/>
            <a:ext cx="1008111" cy="283615"/>
          </a:xfrm>
          <a:prstGeom prst="rect">
            <a:avLst/>
          </a:prstGeom>
          <a:gradFill>
            <a:gsLst>
              <a:gs pos="0">
                <a:schemeClr val="accent5">
                  <a:lumMod val="75000"/>
                </a:schemeClr>
              </a:gs>
              <a:gs pos="100000">
                <a:schemeClr val="accent3"/>
              </a:gs>
            </a:gsLst>
            <a:lin ang="5400000" scaled="0"/>
          </a:gradFill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b="1" dirty="0">
                <a:solidFill>
                  <a:schemeClr val="bg1"/>
                </a:solidFill>
              </a:rPr>
              <a:t>Ultrasound</a:t>
            </a:r>
          </a:p>
        </p:txBody>
      </p:sp>
      <p:cxnSp>
        <p:nvCxnSpPr>
          <p:cNvPr id="53" name="Straight Connector 52"/>
          <p:cNvCxnSpPr>
            <a:stCxn id="46" idx="1"/>
            <a:endCxn id="129" idx="3"/>
          </p:cNvCxnSpPr>
          <p:nvPr/>
        </p:nvCxnSpPr>
        <p:spPr>
          <a:xfrm flipH="1" flipV="1">
            <a:off x="3059832" y="1956496"/>
            <a:ext cx="144016" cy="424392"/>
          </a:xfrm>
          <a:prstGeom prst="line">
            <a:avLst/>
          </a:prstGeom>
          <a:ln w="317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>
            <a:stCxn id="46" idx="1"/>
            <a:endCxn id="43" idx="3"/>
          </p:cNvCxnSpPr>
          <p:nvPr/>
        </p:nvCxnSpPr>
        <p:spPr>
          <a:xfrm flipH="1">
            <a:off x="3059832" y="2380888"/>
            <a:ext cx="144016" cy="433000"/>
          </a:xfrm>
          <a:prstGeom prst="line">
            <a:avLst/>
          </a:prstGeom>
          <a:ln w="317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/>
          <p:cNvSpPr/>
          <p:nvPr/>
        </p:nvSpPr>
        <p:spPr>
          <a:xfrm>
            <a:off x="1691680" y="2672080"/>
            <a:ext cx="1368152" cy="283615"/>
          </a:xfrm>
          <a:prstGeom prst="rect">
            <a:avLst/>
          </a:prstGeom>
          <a:solidFill>
            <a:srgbClr val="33889F"/>
          </a:solidFill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b="1" dirty="0">
                <a:solidFill>
                  <a:schemeClr val="bg1"/>
                </a:solidFill>
              </a:rPr>
              <a:t>Image Channel</a:t>
            </a:r>
          </a:p>
        </p:txBody>
      </p:sp>
      <p:sp>
        <p:nvSpPr>
          <p:cNvPr id="129" name="Rectangle 128"/>
          <p:cNvSpPr/>
          <p:nvPr/>
        </p:nvSpPr>
        <p:spPr>
          <a:xfrm>
            <a:off x="1691680" y="1800407"/>
            <a:ext cx="1368152" cy="312177"/>
          </a:xfrm>
          <a:prstGeom prst="rect">
            <a:avLst/>
          </a:prstGeom>
          <a:solidFill>
            <a:srgbClr val="33889F"/>
          </a:solidFill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b="1" dirty="0">
                <a:solidFill>
                  <a:schemeClr val="bg1"/>
                </a:solidFill>
              </a:rPr>
              <a:t>Tracking Channel</a:t>
            </a:r>
          </a:p>
        </p:txBody>
      </p:sp>
      <p:cxnSp>
        <p:nvCxnSpPr>
          <p:cNvPr id="71" name="Straight Connector 70"/>
          <p:cNvCxnSpPr>
            <a:stCxn id="78" idx="3"/>
            <a:endCxn id="63" idx="1"/>
          </p:cNvCxnSpPr>
          <p:nvPr/>
        </p:nvCxnSpPr>
        <p:spPr>
          <a:xfrm flipV="1">
            <a:off x="5783750" y="1956495"/>
            <a:ext cx="301573" cy="427363"/>
          </a:xfrm>
          <a:prstGeom prst="line">
            <a:avLst/>
          </a:prstGeom>
          <a:ln w="317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3203848" y="2240717"/>
            <a:ext cx="1296143" cy="280341"/>
          </a:xfrm>
          <a:prstGeom prst="rect">
            <a:avLst/>
          </a:prstGeom>
          <a:gradFill>
            <a:gsLst>
              <a:gs pos="0">
                <a:schemeClr val="accent5">
                  <a:lumMod val="75000"/>
                </a:schemeClr>
              </a:gs>
              <a:gs pos="100000">
                <a:schemeClr val="accent3"/>
              </a:gs>
            </a:gsLst>
            <a:lin ang="5400000" scaled="0"/>
          </a:gradFill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b="1" dirty="0">
                <a:solidFill>
                  <a:schemeClr val="bg1"/>
                </a:solidFill>
              </a:rPr>
              <a:t>Virtual Mixer</a:t>
            </a:r>
          </a:p>
        </p:txBody>
      </p:sp>
      <p:sp>
        <p:nvSpPr>
          <p:cNvPr id="63" name="Rectangle 62"/>
          <p:cNvSpPr/>
          <p:nvPr/>
        </p:nvSpPr>
        <p:spPr>
          <a:xfrm>
            <a:off x="6085323" y="1816324"/>
            <a:ext cx="1296144" cy="280341"/>
          </a:xfrm>
          <a:prstGeom prst="rect">
            <a:avLst/>
          </a:prstGeom>
          <a:gradFill>
            <a:gsLst>
              <a:gs pos="0">
                <a:schemeClr val="accent5">
                  <a:lumMod val="75000"/>
                </a:schemeClr>
              </a:gs>
              <a:gs pos="100000">
                <a:schemeClr val="accent3"/>
              </a:gs>
            </a:gsLst>
            <a:lin ang="5400000" scaled="0"/>
          </a:gradFill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b="1" dirty="0">
                <a:solidFill>
                  <a:schemeClr val="bg1"/>
                </a:solidFill>
              </a:rPr>
              <a:t>Virtual Capture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4142177" y="3537261"/>
            <a:ext cx="8258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CA" sz="1200" b="1" dirty="0"/>
              <a:t>Data Flow</a:t>
            </a:r>
          </a:p>
        </p:txBody>
      </p:sp>
      <p:cxnSp>
        <p:nvCxnSpPr>
          <p:cNvPr id="80" name="Straight Arrow Connector 79"/>
          <p:cNvCxnSpPr/>
          <p:nvPr/>
        </p:nvCxnSpPr>
        <p:spPr>
          <a:xfrm>
            <a:off x="3311860" y="3465253"/>
            <a:ext cx="2484276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>
            <a:stCxn id="83" idx="1"/>
            <a:endCxn id="78" idx="3"/>
          </p:cNvCxnSpPr>
          <p:nvPr/>
        </p:nvCxnSpPr>
        <p:spPr>
          <a:xfrm flipH="1" flipV="1">
            <a:off x="5783750" y="2383858"/>
            <a:ext cx="1811385" cy="430029"/>
          </a:xfrm>
          <a:prstGeom prst="line">
            <a:avLst/>
          </a:prstGeom>
          <a:ln w="317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 77"/>
          <p:cNvSpPr/>
          <p:nvPr/>
        </p:nvSpPr>
        <p:spPr>
          <a:xfrm>
            <a:off x="4355976" y="2242050"/>
            <a:ext cx="1427774" cy="283615"/>
          </a:xfrm>
          <a:prstGeom prst="rect">
            <a:avLst/>
          </a:prstGeom>
          <a:solidFill>
            <a:srgbClr val="33889F"/>
          </a:solidFill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b="1" dirty="0">
                <a:solidFill>
                  <a:schemeClr val="bg1"/>
                </a:solidFill>
              </a:rPr>
              <a:t>Combined Channel</a:t>
            </a:r>
          </a:p>
        </p:txBody>
      </p:sp>
      <p:sp>
        <p:nvSpPr>
          <p:cNvPr id="83" name="Rectangle 82"/>
          <p:cNvSpPr/>
          <p:nvPr/>
        </p:nvSpPr>
        <p:spPr>
          <a:xfrm>
            <a:off x="7595135" y="2597863"/>
            <a:ext cx="1343379" cy="432048"/>
          </a:xfrm>
          <a:prstGeom prst="rect">
            <a:avLst/>
          </a:prstGeom>
          <a:solidFill>
            <a:schemeClr val="accent2"/>
          </a:solidFill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b="1" dirty="0">
                <a:solidFill>
                  <a:schemeClr val="bg1"/>
                </a:solidFill>
              </a:rPr>
              <a:t>Visualization Client</a:t>
            </a:r>
          </a:p>
        </p:txBody>
      </p:sp>
      <p:sp>
        <p:nvSpPr>
          <p:cNvPr id="90" name="TextBox 89"/>
          <p:cNvSpPr txBox="1"/>
          <p:nvPr/>
        </p:nvSpPr>
        <p:spPr>
          <a:xfrm>
            <a:off x="467544" y="4091588"/>
            <a:ext cx="828092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2400" dirty="0"/>
              <a:t>Devices are the creation point of data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sz="2400" dirty="0"/>
              <a:t>Record, simulate, process “external” data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400" dirty="0"/>
              <a:t>Channels are the communication point between devices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sz="2400" dirty="0"/>
              <a:t>Outputs tracked frames for client consumption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6A4E6-7F56-45E0-A582-97FA4FBDC613}" type="datetime1">
              <a:rPr lang="en-CA" smtClean="0"/>
              <a:t>2021-05-03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Laboratory for Percutaneous Surgery (The Perk Lab) – Copyright © Queen’s University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008EC-8F43-4B00-B358-048442A1BFBF}" type="slidenum">
              <a:rPr lang="en-CA" smtClean="0"/>
              <a:pPr/>
              <a:t>17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903000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63"/>
    </mc:Choice>
    <mc:Fallback xmlns="">
      <p:transition spd="slow" advTm="3263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" name="Group 97"/>
          <p:cNvGrpSpPr/>
          <p:nvPr/>
        </p:nvGrpSpPr>
        <p:grpSpPr>
          <a:xfrm>
            <a:off x="343948" y="3470271"/>
            <a:ext cx="3709236" cy="1902945"/>
            <a:chOff x="1655263" y="774076"/>
            <a:chExt cx="4932961" cy="5930920"/>
          </a:xfrm>
        </p:grpSpPr>
        <p:sp>
          <p:nvSpPr>
            <p:cNvPr id="99" name="Rectangle 98"/>
            <p:cNvSpPr/>
            <p:nvPr/>
          </p:nvSpPr>
          <p:spPr>
            <a:xfrm>
              <a:off x="1655263" y="774076"/>
              <a:ext cx="4932961" cy="5930920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200" dirty="0"/>
            </a:p>
          </p:txBody>
        </p:sp>
        <p:sp>
          <p:nvSpPr>
            <p:cNvPr id="106" name="TextBox 105"/>
            <p:cNvSpPr txBox="1"/>
            <p:nvPr/>
          </p:nvSpPr>
          <p:spPr>
            <a:xfrm>
              <a:off x="1680963" y="5872688"/>
              <a:ext cx="1880937" cy="8004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200" b="1" dirty="0" err="1"/>
                <a:t>TrackerDevice</a:t>
              </a:r>
              <a:endParaRPr lang="en-CA" sz="1200" b="1" dirty="0"/>
            </a:p>
          </p:txBody>
        </p:sp>
      </p:grpSp>
      <p:sp>
        <p:nvSpPr>
          <p:cNvPr id="120" name="Title 1"/>
          <p:cNvSpPr txBox="1">
            <a:spLocks/>
          </p:cNvSpPr>
          <p:nvPr/>
        </p:nvSpPr>
        <p:spPr bwMode="auto">
          <a:xfrm>
            <a:off x="0" y="0"/>
            <a:ext cx="9144000" cy="10359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CA" b="1" dirty="0">
                <a:solidFill>
                  <a:srgbClr val="800000"/>
                </a:solidFill>
              </a:rPr>
              <a:t>Example: Tracked Video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563616" y="3614287"/>
            <a:ext cx="15244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CA" sz="1200" b="1" i="1" dirty="0"/>
              <a:t>Internal data sources</a:t>
            </a:r>
          </a:p>
        </p:txBody>
      </p:sp>
      <p:sp>
        <p:nvSpPr>
          <p:cNvPr id="48" name="Rectangle 47"/>
          <p:cNvSpPr/>
          <p:nvPr/>
        </p:nvSpPr>
        <p:spPr>
          <a:xfrm>
            <a:off x="2368392" y="3650542"/>
            <a:ext cx="1843568" cy="1490740"/>
          </a:xfrm>
          <a:prstGeom prst="rect">
            <a:avLst/>
          </a:prstGeom>
          <a:solidFill>
            <a:srgbClr val="33889F"/>
          </a:solidFill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CA" sz="1200" b="1" dirty="0">
                <a:solidFill>
                  <a:schemeClr val="bg1"/>
                </a:solidFill>
              </a:rPr>
              <a:t>Output Channel</a:t>
            </a:r>
          </a:p>
        </p:txBody>
      </p:sp>
      <p:sp>
        <p:nvSpPr>
          <p:cNvPr id="53" name="Rectangle 52"/>
          <p:cNvSpPr/>
          <p:nvPr/>
        </p:nvSpPr>
        <p:spPr>
          <a:xfrm>
            <a:off x="2584413" y="3960814"/>
            <a:ext cx="1522996" cy="265791"/>
          </a:xfrm>
          <a:prstGeom prst="rect">
            <a:avLst/>
          </a:prstGeom>
          <a:solidFill>
            <a:srgbClr val="33889F"/>
          </a:solidFill>
          <a:ln>
            <a:prstDash val="sysDot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b="1" dirty="0" err="1">
                <a:solidFill>
                  <a:schemeClr val="bg1"/>
                </a:solidFill>
              </a:rPr>
              <a:t>ProbeToTracker</a:t>
            </a:r>
            <a:endParaRPr lang="en-CA" sz="1200" b="1" dirty="0">
              <a:solidFill>
                <a:schemeClr val="bg1"/>
              </a:solidFill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2584414" y="4370621"/>
            <a:ext cx="1522996" cy="265791"/>
          </a:xfrm>
          <a:prstGeom prst="rect">
            <a:avLst/>
          </a:prstGeom>
          <a:solidFill>
            <a:srgbClr val="33889F"/>
          </a:solidFill>
          <a:ln>
            <a:prstDash val="sysDot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b="1" dirty="0" err="1">
                <a:solidFill>
                  <a:schemeClr val="bg1"/>
                </a:solidFill>
              </a:rPr>
              <a:t>ReferenceToTracker</a:t>
            </a:r>
            <a:endParaRPr lang="en-CA" sz="1200" b="1" dirty="0">
              <a:solidFill>
                <a:schemeClr val="bg1"/>
              </a:solidFill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2585162" y="4730661"/>
            <a:ext cx="1522996" cy="265791"/>
          </a:xfrm>
          <a:prstGeom prst="rect">
            <a:avLst/>
          </a:prstGeom>
          <a:solidFill>
            <a:srgbClr val="33889F"/>
          </a:solidFill>
          <a:ln>
            <a:prstDash val="sysDot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b="1" dirty="0" err="1">
                <a:solidFill>
                  <a:schemeClr val="bg1"/>
                </a:solidFill>
              </a:rPr>
              <a:t>StylusToTracker</a:t>
            </a:r>
            <a:endParaRPr lang="en-CA" sz="1200" b="1" dirty="0">
              <a:solidFill>
                <a:schemeClr val="bg1"/>
              </a:solidFill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563616" y="3960814"/>
            <a:ext cx="1522996" cy="265791"/>
          </a:xfrm>
          <a:prstGeom prst="rect">
            <a:avLst/>
          </a:prstGeom>
          <a:solidFill>
            <a:srgbClr val="33889F"/>
          </a:solidFill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b="1" dirty="0" err="1">
                <a:solidFill>
                  <a:schemeClr val="bg1"/>
                </a:solidFill>
              </a:rPr>
              <a:t>ProbeToTracker</a:t>
            </a:r>
            <a:endParaRPr lang="en-CA" sz="1200" b="1" dirty="0">
              <a:solidFill>
                <a:schemeClr val="bg1"/>
              </a:solidFill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580135" y="4370621"/>
            <a:ext cx="1522996" cy="265791"/>
          </a:xfrm>
          <a:prstGeom prst="rect">
            <a:avLst/>
          </a:prstGeom>
          <a:solidFill>
            <a:srgbClr val="33889F"/>
          </a:solidFill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b="1" dirty="0" err="1">
                <a:solidFill>
                  <a:schemeClr val="bg1"/>
                </a:solidFill>
              </a:rPr>
              <a:t>ReferenceToTracker</a:t>
            </a:r>
            <a:endParaRPr lang="en-CA" sz="1200" b="1" dirty="0">
              <a:solidFill>
                <a:schemeClr val="bg1"/>
              </a:solidFill>
            </a:endParaRPr>
          </a:p>
        </p:txBody>
      </p:sp>
      <p:cxnSp>
        <p:nvCxnSpPr>
          <p:cNvPr id="73" name="Elbow Connector 72"/>
          <p:cNvCxnSpPr>
            <a:stCxn id="42" idx="3"/>
            <a:endCxn id="56" idx="1"/>
          </p:cNvCxnSpPr>
          <p:nvPr/>
        </p:nvCxnSpPr>
        <p:spPr>
          <a:xfrm>
            <a:off x="2090060" y="4863557"/>
            <a:ext cx="495102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Elbow Connector 72"/>
          <p:cNvCxnSpPr>
            <a:stCxn id="63" idx="3"/>
            <a:endCxn id="53" idx="1"/>
          </p:cNvCxnSpPr>
          <p:nvPr/>
        </p:nvCxnSpPr>
        <p:spPr>
          <a:xfrm>
            <a:off x="2086612" y="4093710"/>
            <a:ext cx="497801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Elbow Connector 72"/>
          <p:cNvCxnSpPr>
            <a:stCxn id="67" idx="3"/>
            <a:endCxn id="54" idx="1"/>
          </p:cNvCxnSpPr>
          <p:nvPr/>
        </p:nvCxnSpPr>
        <p:spPr>
          <a:xfrm>
            <a:off x="2103131" y="4503517"/>
            <a:ext cx="481283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567064" y="4730661"/>
            <a:ext cx="1522996" cy="265791"/>
          </a:xfrm>
          <a:prstGeom prst="rect">
            <a:avLst/>
          </a:prstGeom>
          <a:solidFill>
            <a:srgbClr val="33889F"/>
          </a:solidFill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b="1" dirty="0" err="1">
                <a:solidFill>
                  <a:schemeClr val="bg1"/>
                </a:solidFill>
              </a:rPr>
              <a:t>StylusToTracker</a:t>
            </a:r>
            <a:endParaRPr lang="en-CA" sz="1200" b="1" dirty="0">
              <a:solidFill>
                <a:schemeClr val="bg1"/>
              </a:solidFill>
            </a:endParaRPr>
          </a:p>
        </p:txBody>
      </p:sp>
      <p:grpSp>
        <p:nvGrpSpPr>
          <p:cNvPr id="80" name="Group 79"/>
          <p:cNvGrpSpPr/>
          <p:nvPr/>
        </p:nvGrpSpPr>
        <p:grpSpPr>
          <a:xfrm>
            <a:off x="4880452" y="2049360"/>
            <a:ext cx="3672408" cy="3323856"/>
            <a:chOff x="1655263" y="774076"/>
            <a:chExt cx="4932961" cy="6100074"/>
          </a:xfrm>
        </p:grpSpPr>
        <p:sp>
          <p:nvSpPr>
            <p:cNvPr id="82" name="Rectangle 81"/>
            <p:cNvSpPr/>
            <p:nvPr/>
          </p:nvSpPr>
          <p:spPr>
            <a:xfrm>
              <a:off x="1655263" y="774076"/>
              <a:ext cx="4932961" cy="5930920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200" dirty="0"/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1680963" y="6010825"/>
              <a:ext cx="1880936" cy="863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200" b="1" dirty="0" err="1"/>
                <a:t>MixerDevice</a:t>
              </a:r>
              <a:endParaRPr lang="en-CA" sz="1200" b="1" dirty="0"/>
            </a:p>
          </p:txBody>
        </p:sp>
      </p:grpSp>
      <p:sp>
        <p:nvSpPr>
          <p:cNvPr id="86" name="Rectangle 85"/>
          <p:cNvSpPr/>
          <p:nvPr/>
        </p:nvSpPr>
        <p:spPr>
          <a:xfrm>
            <a:off x="6904896" y="2229631"/>
            <a:ext cx="1843568" cy="1847442"/>
          </a:xfrm>
          <a:prstGeom prst="rect">
            <a:avLst/>
          </a:prstGeom>
          <a:solidFill>
            <a:srgbClr val="33889F"/>
          </a:solidFill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CA" sz="1200" b="1" dirty="0">
                <a:solidFill>
                  <a:schemeClr val="bg1"/>
                </a:solidFill>
              </a:rPr>
              <a:t>Output Channel</a:t>
            </a:r>
          </a:p>
        </p:txBody>
      </p:sp>
      <p:sp>
        <p:nvSpPr>
          <p:cNvPr id="87" name="Rectangle 86"/>
          <p:cNvSpPr/>
          <p:nvPr/>
        </p:nvSpPr>
        <p:spPr>
          <a:xfrm>
            <a:off x="7120917" y="2897418"/>
            <a:ext cx="1522996" cy="265791"/>
          </a:xfrm>
          <a:prstGeom prst="rect">
            <a:avLst/>
          </a:prstGeom>
          <a:solidFill>
            <a:srgbClr val="33889F"/>
          </a:solidFill>
          <a:ln>
            <a:prstDash val="sysDot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b="1" dirty="0" err="1">
                <a:solidFill>
                  <a:schemeClr val="bg1"/>
                </a:solidFill>
              </a:rPr>
              <a:t>ProbeToTracker</a:t>
            </a:r>
            <a:endParaRPr lang="en-CA" sz="1200" b="1" dirty="0">
              <a:solidFill>
                <a:schemeClr val="bg1"/>
              </a:solidFill>
            </a:endParaRPr>
          </a:p>
        </p:txBody>
      </p:sp>
      <p:sp>
        <p:nvSpPr>
          <p:cNvPr id="88" name="Rectangle 87"/>
          <p:cNvSpPr/>
          <p:nvPr/>
        </p:nvSpPr>
        <p:spPr>
          <a:xfrm>
            <a:off x="7120918" y="3307225"/>
            <a:ext cx="1522996" cy="265791"/>
          </a:xfrm>
          <a:prstGeom prst="rect">
            <a:avLst/>
          </a:prstGeom>
          <a:solidFill>
            <a:srgbClr val="33889F"/>
          </a:solidFill>
          <a:ln>
            <a:prstDash val="sysDot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b="1" dirty="0" err="1">
                <a:solidFill>
                  <a:schemeClr val="bg1"/>
                </a:solidFill>
              </a:rPr>
              <a:t>ReferenceToTracker</a:t>
            </a:r>
            <a:endParaRPr lang="en-CA" sz="1200" b="1" dirty="0">
              <a:solidFill>
                <a:schemeClr val="bg1"/>
              </a:solidFill>
            </a:endParaRPr>
          </a:p>
        </p:txBody>
      </p:sp>
      <p:sp>
        <p:nvSpPr>
          <p:cNvPr id="89" name="Rectangle 88"/>
          <p:cNvSpPr/>
          <p:nvPr/>
        </p:nvSpPr>
        <p:spPr>
          <a:xfrm>
            <a:off x="7121666" y="3667265"/>
            <a:ext cx="1522996" cy="265791"/>
          </a:xfrm>
          <a:prstGeom prst="rect">
            <a:avLst/>
          </a:prstGeom>
          <a:solidFill>
            <a:srgbClr val="33889F"/>
          </a:solidFill>
          <a:ln>
            <a:prstDash val="sysDot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b="1" dirty="0" err="1">
                <a:solidFill>
                  <a:schemeClr val="bg1"/>
                </a:solidFill>
              </a:rPr>
              <a:t>StylusToTracker</a:t>
            </a:r>
            <a:endParaRPr lang="en-CA" sz="1200" b="1" dirty="0">
              <a:solidFill>
                <a:schemeClr val="bg1"/>
              </a:solidFill>
            </a:endParaRPr>
          </a:p>
        </p:txBody>
      </p:sp>
      <p:sp>
        <p:nvSpPr>
          <p:cNvPr id="96" name="Rectangle 95"/>
          <p:cNvSpPr/>
          <p:nvPr/>
        </p:nvSpPr>
        <p:spPr>
          <a:xfrm>
            <a:off x="4664427" y="3341111"/>
            <a:ext cx="1843568" cy="1490740"/>
          </a:xfrm>
          <a:prstGeom prst="rect">
            <a:avLst/>
          </a:prstGeom>
          <a:solidFill>
            <a:srgbClr val="33889F"/>
          </a:solidFill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CA" sz="1200" b="1" dirty="0">
                <a:solidFill>
                  <a:schemeClr val="bg1"/>
                </a:solidFill>
              </a:rPr>
              <a:t>Input Channel</a:t>
            </a:r>
          </a:p>
        </p:txBody>
      </p:sp>
      <p:sp>
        <p:nvSpPr>
          <p:cNvPr id="97" name="Rectangle 96"/>
          <p:cNvSpPr/>
          <p:nvPr/>
        </p:nvSpPr>
        <p:spPr>
          <a:xfrm>
            <a:off x="4880448" y="3651383"/>
            <a:ext cx="1522996" cy="265791"/>
          </a:xfrm>
          <a:prstGeom prst="rect">
            <a:avLst/>
          </a:prstGeom>
          <a:solidFill>
            <a:srgbClr val="33889F"/>
          </a:solidFill>
          <a:ln>
            <a:prstDash val="sysDot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b="1" dirty="0" err="1">
                <a:solidFill>
                  <a:schemeClr val="bg1"/>
                </a:solidFill>
              </a:rPr>
              <a:t>ProbeToTracker</a:t>
            </a:r>
            <a:endParaRPr lang="en-CA" sz="1200" b="1" dirty="0">
              <a:solidFill>
                <a:schemeClr val="bg1"/>
              </a:solidFill>
            </a:endParaRPr>
          </a:p>
        </p:txBody>
      </p:sp>
      <p:sp>
        <p:nvSpPr>
          <p:cNvPr id="100" name="Rectangle 99"/>
          <p:cNvSpPr/>
          <p:nvPr/>
        </p:nvSpPr>
        <p:spPr>
          <a:xfrm>
            <a:off x="4880449" y="4061190"/>
            <a:ext cx="1522996" cy="265791"/>
          </a:xfrm>
          <a:prstGeom prst="rect">
            <a:avLst/>
          </a:prstGeom>
          <a:solidFill>
            <a:srgbClr val="33889F"/>
          </a:solidFill>
          <a:ln>
            <a:prstDash val="sysDot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b="1" dirty="0" err="1">
                <a:solidFill>
                  <a:schemeClr val="bg1"/>
                </a:solidFill>
              </a:rPr>
              <a:t>ReferenceToTracker</a:t>
            </a:r>
            <a:endParaRPr lang="en-CA" sz="1200" b="1" dirty="0">
              <a:solidFill>
                <a:schemeClr val="bg1"/>
              </a:solidFill>
            </a:endParaRPr>
          </a:p>
        </p:txBody>
      </p:sp>
      <p:sp>
        <p:nvSpPr>
          <p:cNvPr id="101" name="Rectangle 100"/>
          <p:cNvSpPr/>
          <p:nvPr/>
        </p:nvSpPr>
        <p:spPr>
          <a:xfrm>
            <a:off x="4881197" y="4421230"/>
            <a:ext cx="1522996" cy="265791"/>
          </a:xfrm>
          <a:prstGeom prst="rect">
            <a:avLst/>
          </a:prstGeom>
          <a:solidFill>
            <a:srgbClr val="33889F"/>
          </a:solidFill>
          <a:ln>
            <a:prstDash val="sysDot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b="1" dirty="0" err="1">
                <a:solidFill>
                  <a:schemeClr val="bg1"/>
                </a:solidFill>
              </a:rPr>
              <a:t>StylusToTracker</a:t>
            </a:r>
            <a:endParaRPr lang="en-CA" sz="1200" b="1" dirty="0">
              <a:solidFill>
                <a:schemeClr val="bg1"/>
              </a:solidFill>
            </a:endParaRPr>
          </a:p>
        </p:txBody>
      </p:sp>
      <p:cxnSp>
        <p:nvCxnSpPr>
          <p:cNvPr id="102" name="Elbow Connector 72"/>
          <p:cNvCxnSpPr>
            <a:stCxn id="48" idx="3"/>
            <a:endCxn id="96" idx="1"/>
          </p:cNvCxnSpPr>
          <p:nvPr/>
        </p:nvCxnSpPr>
        <p:spPr>
          <a:xfrm flipV="1">
            <a:off x="4211960" y="4086481"/>
            <a:ext cx="452467" cy="309431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Elbow Connector 72"/>
          <p:cNvCxnSpPr>
            <a:stCxn id="97" idx="3"/>
            <a:endCxn id="87" idx="1"/>
          </p:cNvCxnSpPr>
          <p:nvPr/>
        </p:nvCxnSpPr>
        <p:spPr>
          <a:xfrm flipV="1">
            <a:off x="6403444" y="3030314"/>
            <a:ext cx="717473" cy="753965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Elbow Connector 72"/>
          <p:cNvCxnSpPr>
            <a:stCxn id="100" idx="3"/>
            <a:endCxn id="88" idx="1"/>
          </p:cNvCxnSpPr>
          <p:nvPr/>
        </p:nvCxnSpPr>
        <p:spPr>
          <a:xfrm flipV="1">
            <a:off x="6403445" y="3440121"/>
            <a:ext cx="717473" cy="753965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Elbow Connector 72"/>
          <p:cNvCxnSpPr>
            <a:stCxn id="101" idx="3"/>
            <a:endCxn id="89" idx="1"/>
          </p:cNvCxnSpPr>
          <p:nvPr/>
        </p:nvCxnSpPr>
        <p:spPr>
          <a:xfrm flipV="1">
            <a:off x="6404193" y="3800161"/>
            <a:ext cx="717473" cy="753965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9" name="Group 108"/>
          <p:cNvGrpSpPr/>
          <p:nvPr/>
        </p:nvGrpSpPr>
        <p:grpSpPr>
          <a:xfrm>
            <a:off x="343948" y="1994834"/>
            <a:ext cx="3709236" cy="1146134"/>
            <a:chOff x="1655263" y="774076"/>
            <a:chExt cx="4932961" cy="5930920"/>
          </a:xfrm>
        </p:grpSpPr>
        <p:sp>
          <p:nvSpPr>
            <p:cNvPr id="110" name="Rectangle 109"/>
            <p:cNvSpPr/>
            <p:nvPr/>
          </p:nvSpPr>
          <p:spPr>
            <a:xfrm>
              <a:off x="1655263" y="774076"/>
              <a:ext cx="4932961" cy="5930920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200" dirty="0"/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1680963" y="5245524"/>
              <a:ext cx="1880937" cy="863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200" b="1" dirty="0" err="1"/>
                <a:t>VideoDevice</a:t>
              </a:r>
              <a:endParaRPr lang="en-CA" sz="1200" b="1" dirty="0"/>
            </a:p>
          </p:txBody>
        </p:sp>
      </p:grpSp>
      <p:sp>
        <p:nvSpPr>
          <p:cNvPr id="112" name="TextBox 111"/>
          <p:cNvSpPr txBox="1"/>
          <p:nvPr/>
        </p:nvSpPr>
        <p:spPr>
          <a:xfrm>
            <a:off x="509390" y="2149883"/>
            <a:ext cx="15244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CA" sz="1200" b="1" i="1" dirty="0"/>
              <a:t>Internal data sources</a:t>
            </a:r>
          </a:p>
        </p:txBody>
      </p:sp>
      <p:sp>
        <p:nvSpPr>
          <p:cNvPr id="113" name="Rectangle 112"/>
          <p:cNvSpPr/>
          <p:nvPr/>
        </p:nvSpPr>
        <p:spPr>
          <a:xfrm>
            <a:off x="2314166" y="2175104"/>
            <a:ext cx="1843568" cy="745370"/>
          </a:xfrm>
          <a:prstGeom prst="rect">
            <a:avLst/>
          </a:prstGeom>
          <a:solidFill>
            <a:srgbClr val="33889F"/>
          </a:solidFill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CA" sz="1200" b="1" dirty="0">
                <a:solidFill>
                  <a:schemeClr val="bg1"/>
                </a:solidFill>
              </a:rPr>
              <a:t>Output Channel</a:t>
            </a:r>
          </a:p>
        </p:txBody>
      </p:sp>
      <p:sp>
        <p:nvSpPr>
          <p:cNvPr id="114" name="Rectangle 113"/>
          <p:cNvSpPr/>
          <p:nvPr/>
        </p:nvSpPr>
        <p:spPr>
          <a:xfrm>
            <a:off x="2530187" y="2485376"/>
            <a:ext cx="1522996" cy="265791"/>
          </a:xfrm>
          <a:prstGeom prst="rect">
            <a:avLst/>
          </a:prstGeom>
          <a:solidFill>
            <a:srgbClr val="33889F"/>
          </a:solidFill>
          <a:ln>
            <a:prstDash val="sysDot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b="1" dirty="0">
                <a:solidFill>
                  <a:schemeClr val="bg1"/>
                </a:solidFill>
              </a:rPr>
              <a:t>Video</a:t>
            </a:r>
          </a:p>
        </p:txBody>
      </p:sp>
      <p:sp>
        <p:nvSpPr>
          <p:cNvPr id="115" name="Rectangle 114"/>
          <p:cNvSpPr/>
          <p:nvPr/>
        </p:nvSpPr>
        <p:spPr>
          <a:xfrm>
            <a:off x="509390" y="2485376"/>
            <a:ext cx="1522996" cy="265791"/>
          </a:xfrm>
          <a:prstGeom prst="rect">
            <a:avLst/>
          </a:prstGeom>
          <a:solidFill>
            <a:srgbClr val="33889F"/>
          </a:solidFill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b="1" dirty="0">
                <a:solidFill>
                  <a:schemeClr val="bg1"/>
                </a:solidFill>
              </a:rPr>
              <a:t>Video</a:t>
            </a:r>
          </a:p>
        </p:txBody>
      </p:sp>
      <p:cxnSp>
        <p:nvCxnSpPr>
          <p:cNvPr id="116" name="Elbow Connector 72"/>
          <p:cNvCxnSpPr>
            <a:stCxn id="115" idx="3"/>
            <a:endCxn id="114" idx="1"/>
          </p:cNvCxnSpPr>
          <p:nvPr/>
        </p:nvCxnSpPr>
        <p:spPr>
          <a:xfrm>
            <a:off x="2032386" y="2618272"/>
            <a:ext cx="497801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Rectangle 116"/>
          <p:cNvSpPr/>
          <p:nvPr/>
        </p:nvSpPr>
        <p:spPr>
          <a:xfrm>
            <a:off x="4624704" y="2395598"/>
            <a:ext cx="1843568" cy="745370"/>
          </a:xfrm>
          <a:prstGeom prst="rect">
            <a:avLst/>
          </a:prstGeom>
          <a:solidFill>
            <a:srgbClr val="33889F"/>
          </a:solidFill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CA" sz="1200" b="1" dirty="0">
                <a:solidFill>
                  <a:schemeClr val="bg1"/>
                </a:solidFill>
              </a:rPr>
              <a:t>Input Channel</a:t>
            </a:r>
          </a:p>
        </p:txBody>
      </p:sp>
      <p:sp>
        <p:nvSpPr>
          <p:cNvPr id="118" name="Rectangle 117"/>
          <p:cNvSpPr/>
          <p:nvPr/>
        </p:nvSpPr>
        <p:spPr>
          <a:xfrm>
            <a:off x="4840725" y="2725170"/>
            <a:ext cx="1522996" cy="265791"/>
          </a:xfrm>
          <a:prstGeom prst="rect">
            <a:avLst/>
          </a:prstGeom>
          <a:solidFill>
            <a:srgbClr val="33889F"/>
          </a:solidFill>
          <a:ln>
            <a:prstDash val="sysDot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b="1" dirty="0">
                <a:solidFill>
                  <a:schemeClr val="bg1"/>
                </a:solidFill>
              </a:rPr>
              <a:t>Video</a:t>
            </a:r>
          </a:p>
        </p:txBody>
      </p:sp>
      <p:cxnSp>
        <p:nvCxnSpPr>
          <p:cNvPr id="119" name="Elbow Connector 72"/>
          <p:cNvCxnSpPr>
            <a:stCxn id="113" idx="3"/>
            <a:endCxn id="117" idx="1"/>
          </p:cNvCxnSpPr>
          <p:nvPr/>
        </p:nvCxnSpPr>
        <p:spPr>
          <a:xfrm>
            <a:off x="4157734" y="2547789"/>
            <a:ext cx="466970" cy="220494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Rectangle 120"/>
          <p:cNvSpPr/>
          <p:nvPr/>
        </p:nvSpPr>
        <p:spPr>
          <a:xfrm>
            <a:off x="7129230" y="2526834"/>
            <a:ext cx="1522996" cy="265791"/>
          </a:xfrm>
          <a:prstGeom prst="rect">
            <a:avLst/>
          </a:prstGeom>
          <a:solidFill>
            <a:srgbClr val="33889F"/>
          </a:solidFill>
          <a:ln>
            <a:prstDash val="sysDot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b="1" dirty="0">
                <a:solidFill>
                  <a:schemeClr val="bg1"/>
                </a:solidFill>
              </a:rPr>
              <a:t>Video</a:t>
            </a:r>
          </a:p>
        </p:txBody>
      </p:sp>
      <p:cxnSp>
        <p:nvCxnSpPr>
          <p:cNvPr id="122" name="Elbow Connector 72"/>
          <p:cNvCxnSpPr>
            <a:stCxn id="117" idx="3"/>
            <a:endCxn id="121" idx="1"/>
          </p:cNvCxnSpPr>
          <p:nvPr/>
        </p:nvCxnSpPr>
        <p:spPr>
          <a:xfrm flipV="1">
            <a:off x="6468272" y="2659730"/>
            <a:ext cx="660958" cy="108553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DE0F40-192C-4F0F-B213-6E854E0A125E}" type="datetime1">
              <a:rPr lang="en-CA" smtClean="0"/>
              <a:t>2021-05-03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Laboratory for Percutaneous Surgery (The Perk Lab) – Copyright © Queen’s University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008EC-8F43-4B00-B358-048442A1BFBF}" type="slidenum">
              <a:rPr lang="en-CA" smtClean="0"/>
              <a:pPr/>
              <a:t>18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636052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63"/>
    </mc:Choice>
    <mc:Fallback xmlns="">
      <p:transition spd="slow" advTm="3263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Box 37"/>
          <p:cNvSpPr txBox="1"/>
          <p:nvPr/>
        </p:nvSpPr>
        <p:spPr>
          <a:xfrm>
            <a:off x="2412000" y="5043810"/>
            <a:ext cx="4320000" cy="133882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9050" cap="rnd">
            <a:solidFill>
              <a:schemeClr val="accent1"/>
            </a:solidFill>
            <a:bevel/>
          </a:ln>
        </p:spPr>
        <p:txBody>
          <a:bodyPr wrap="square" rtlCol="0">
            <a:spAutoFit/>
          </a:bodyPr>
          <a:lstStyle/>
          <a:p>
            <a:r>
              <a:rPr lang="en-CA" sz="900" dirty="0">
                <a:solidFill>
                  <a:srgbClr val="0000FF"/>
                </a:solidFill>
                <a:latin typeface="Courier New" panose="02070309020205020404" pitchFamily="49" charset="0"/>
              </a:rPr>
              <a:t>&lt;Device</a:t>
            </a:r>
            <a:r>
              <a:rPr lang="en-CA" sz="9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900" dirty="0">
                <a:solidFill>
                  <a:srgbClr val="FF0000"/>
                </a:solidFill>
                <a:latin typeface="Courier New" panose="02070309020205020404" pitchFamily="49" charset="0"/>
              </a:rPr>
              <a:t>Id</a:t>
            </a:r>
            <a:r>
              <a:rPr lang="en-CA" sz="90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CA" sz="900" dirty="0">
                <a:solidFill>
                  <a:srgbClr val="8000FF"/>
                </a:solidFill>
                <a:latin typeface="Courier New" panose="02070309020205020404" pitchFamily="49" charset="0"/>
              </a:rPr>
              <a:t>“</a:t>
            </a:r>
            <a:r>
              <a:rPr lang="en-CA" sz="900" dirty="0" err="1">
                <a:solidFill>
                  <a:srgbClr val="8000FF"/>
                </a:solidFill>
                <a:latin typeface="Courier New" panose="02070309020205020404" pitchFamily="49" charset="0"/>
              </a:rPr>
              <a:t>MixerDevice</a:t>
            </a:r>
            <a:r>
              <a:rPr lang="en-CA" sz="900" dirty="0">
                <a:solidFill>
                  <a:srgbClr val="8000FF"/>
                </a:solidFill>
                <a:latin typeface="Courier New" panose="02070309020205020404" pitchFamily="49" charset="0"/>
              </a:rPr>
              <a:t>"</a:t>
            </a:r>
            <a:r>
              <a:rPr lang="en-CA" sz="9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900" dirty="0">
                <a:solidFill>
                  <a:srgbClr val="FF0000"/>
                </a:solidFill>
                <a:latin typeface="Courier New" panose="02070309020205020404" pitchFamily="49" charset="0"/>
              </a:rPr>
              <a:t>Type</a:t>
            </a:r>
            <a:r>
              <a:rPr lang="en-CA" sz="90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CA" sz="900" dirty="0">
                <a:solidFill>
                  <a:srgbClr val="8000FF"/>
                </a:solidFill>
                <a:latin typeface="Courier New" panose="02070309020205020404" pitchFamily="49" charset="0"/>
              </a:rPr>
              <a:t>"</a:t>
            </a:r>
            <a:r>
              <a:rPr lang="en-CA" sz="900" dirty="0" err="1">
                <a:solidFill>
                  <a:srgbClr val="8000FF"/>
                </a:solidFill>
                <a:latin typeface="Courier New" panose="02070309020205020404" pitchFamily="49" charset="0"/>
              </a:rPr>
              <a:t>VirtualMixer</a:t>
            </a:r>
            <a:r>
              <a:rPr lang="en-CA" sz="900" dirty="0">
                <a:solidFill>
                  <a:srgbClr val="8000FF"/>
                </a:solidFill>
                <a:latin typeface="Courier New" panose="02070309020205020404" pitchFamily="49" charset="0"/>
              </a:rPr>
              <a:t>"</a:t>
            </a:r>
            <a:r>
              <a:rPr lang="en-CA" sz="9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900" dirty="0">
                <a:solidFill>
                  <a:srgbClr val="0000FF"/>
                </a:solidFill>
                <a:latin typeface="Courier New" panose="02070309020205020404" pitchFamily="49" charset="0"/>
              </a:rPr>
              <a:t>&gt;</a:t>
            </a:r>
          </a:p>
          <a:p>
            <a:r>
              <a:rPr lang="en-CA" sz="900" dirty="0">
                <a:solidFill>
                  <a:srgbClr val="0000FF"/>
                </a:solidFill>
                <a:latin typeface="Courier New" panose="02070309020205020404" pitchFamily="49" charset="0"/>
              </a:rPr>
              <a:t>  &lt;</a:t>
            </a:r>
            <a:r>
              <a:rPr lang="en-CA" sz="900" dirty="0" err="1">
                <a:solidFill>
                  <a:srgbClr val="0000FF"/>
                </a:solidFill>
                <a:latin typeface="Courier New" panose="02070309020205020404" pitchFamily="49" charset="0"/>
              </a:rPr>
              <a:t>InputChannels</a:t>
            </a:r>
            <a:r>
              <a:rPr lang="en-CA" sz="900" dirty="0">
                <a:solidFill>
                  <a:srgbClr val="0000FF"/>
                </a:solidFill>
                <a:latin typeface="Courier New" panose="02070309020205020404" pitchFamily="49" charset="0"/>
              </a:rPr>
              <a:t>&gt;</a:t>
            </a:r>
          </a:p>
          <a:p>
            <a:r>
              <a:rPr lang="en-CA" sz="900" dirty="0">
                <a:solidFill>
                  <a:srgbClr val="0000FF"/>
                </a:solidFill>
                <a:latin typeface="Courier New" panose="02070309020205020404" pitchFamily="49" charset="0"/>
              </a:rPr>
              <a:t>    &lt;</a:t>
            </a:r>
            <a:r>
              <a:rPr lang="en-CA" sz="900" dirty="0" err="1">
                <a:solidFill>
                  <a:srgbClr val="0000FF"/>
                </a:solidFill>
                <a:latin typeface="Courier New" panose="02070309020205020404" pitchFamily="49" charset="0"/>
              </a:rPr>
              <a:t>InputChannel</a:t>
            </a:r>
            <a:r>
              <a:rPr lang="en-CA" sz="9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900" dirty="0">
                <a:solidFill>
                  <a:srgbClr val="FF0000"/>
                </a:solidFill>
                <a:latin typeface="Courier New" panose="02070309020205020404" pitchFamily="49" charset="0"/>
              </a:rPr>
              <a:t>Id</a:t>
            </a:r>
            <a:r>
              <a:rPr lang="en-CA" sz="90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CA" sz="900" dirty="0">
                <a:solidFill>
                  <a:srgbClr val="8000FF"/>
                </a:solidFill>
                <a:latin typeface="Courier New" panose="02070309020205020404" pitchFamily="49" charset="0"/>
              </a:rPr>
              <a:t>"</a:t>
            </a:r>
            <a:r>
              <a:rPr lang="en-CA" sz="900" b="1" dirty="0" err="1">
                <a:solidFill>
                  <a:srgbClr val="8000FF"/>
                </a:solidFill>
                <a:latin typeface="Courier New" panose="02070309020205020404" pitchFamily="49" charset="0"/>
              </a:rPr>
              <a:t>TrackerStream</a:t>
            </a:r>
            <a:r>
              <a:rPr lang="en-CA" sz="900" dirty="0">
                <a:solidFill>
                  <a:srgbClr val="8000FF"/>
                </a:solidFill>
                <a:latin typeface="Courier New" panose="02070309020205020404" pitchFamily="49" charset="0"/>
              </a:rPr>
              <a:t>"</a:t>
            </a:r>
            <a:r>
              <a:rPr lang="en-CA" sz="9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900" dirty="0">
                <a:solidFill>
                  <a:srgbClr val="0000FF"/>
                </a:solidFill>
                <a:latin typeface="Courier New" panose="02070309020205020404" pitchFamily="49" charset="0"/>
              </a:rPr>
              <a:t>/&gt;</a:t>
            </a:r>
            <a:endParaRPr lang="en-CA" sz="9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900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CA" sz="900" dirty="0">
                <a:solidFill>
                  <a:srgbClr val="0000FF"/>
                </a:solidFill>
                <a:latin typeface="Courier New" panose="02070309020205020404" pitchFamily="49" charset="0"/>
              </a:rPr>
              <a:t>&lt;</a:t>
            </a:r>
            <a:r>
              <a:rPr lang="en-CA" sz="900" dirty="0" err="1">
                <a:solidFill>
                  <a:srgbClr val="0000FF"/>
                </a:solidFill>
                <a:latin typeface="Courier New" panose="02070309020205020404" pitchFamily="49" charset="0"/>
              </a:rPr>
              <a:t>InputChannel</a:t>
            </a:r>
            <a:r>
              <a:rPr lang="en-CA" sz="9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900" dirty="0">
                <a:solidFill>
                  <a:srgbClr val="FF0000"/>
                </a:solidFill>
                <a:latin typeface="Courier New" panose="02070309020205020404" pitchFamily="49" charset="0"/>
              </a:rPr>
              <a:t>Id</a:t>
            </a:r>
            <a:r>
              <a:rPr lang="en-CA" sz="90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CA" sz="900" dirty="0">
                <a:solidFill>
                  <a:srgbClr val="8000FF"/>
                </a:solidFill>
                <a:latin typeface="Courier New" panose="02070309020205020404" pitchFamily="49" charset="0"/>
              </a:rPr>
              <a:t>"</a:t>
            </a:r>
            <a:r>
              <a:rPr lang="en-CA" sz="900" b="1" dirty="0" err="1">
                <a:solidFill>
                  <a:srgbClr val="8000FF"/>
                </a:solidFill>
                <a:latin typeface="Courier New" panose="02070309020205020404" pitchFamily="49" charset="0"/>
              </a:rPr>
              <a:t>VideoStream</a:t>
            </a:r>
            <a:r>
              <a:rPr lang="en-CA" sz="900" dirty="0">
                <a:solidFill>
                  <a:srgbClr val="8000FF"/>
                </a:solidFill>
                <a:latin typeface="Courier New" panose="02070309020205020404" pitchFamily="49" charset="0"/>
              </a:rPr>
              <a:t>"</a:t>
            </a:r>
            <a:r>
              <a:rPr lang="en-CA" sz="9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900" dirty="0">
                <a:solidFill>
                  <a:srgbClr val="0000FF"/>
                </a:solidFill>
                <a:latin typeface="Courier New" panose="02070309020205020404" pitchFamily="49" charset="0"/>
              </a:rPr>
              <a:t>/&gt;</a:t>
            </a:r>
            <a:endParaRPr lang="en-CA" sz="9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900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CA" sz="900" dirty="0">
                <a:solidFill>
                  <a:srgbClr val="0000FF"/>
                </a:solidFill>
                <a:latin typeface="Courier New" panose="02070309020205020404" pitchFamily="49" charset="0"/>
              </a:rPr>
              <a:t>&lt;/</a:t>
            </a:r>
            <a:r>
              <a:rPr lang="en-CA" sz="900" dirty="0" err="1">
                <a:solidFill>
                  <a:srgbClr val="0000FF"/>
                </a:solidFill>
                <a:latin typeface="Courier New" panose="02070309020205020404" pitchFamily="49" charset="0"/>
              </a:rPr>
              <a:t>InputChannels</a:t>
            </a:r>
            <a:r>
              <a:rPr lang="en-CA" sz="900" dirty="0">
                <a:solidFill>
                  <a:srgbClr val="0000FF"/>
                </a:solidFill>
                <a:latin typeface="Courier New" panose="02070309020205020404" pitchFamily="49" charset="0"/>
              </a:rPr>
              <a:t>&gt;</a:t>
            </a:r>
            <a:endParaRPr lang="en-CA" sz="9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900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CA" sz="900" dirty="0">
                <a:solidFill>
                  <a:srgbClr val="0000FF"/>
                </a:solidFill>
                <a:latin typeface="Courier New" panose="02070309020205020404" pitchFamily="49" charset="0"/>
              </a:rPr>
              <a:t>&lt;</a:t>
            </a:r>
            <a:r>
              <a:rPr lang="en-CA" sz="900" dirty="0" err="1">
                <a:solidFill>
                  <a:srgbClr val="0000FF"/>
                </a:solidFill>
                <a:latin typeface="Courier New" panose="02070309020205020404" pitchFamily="49" charset="0"/>
              </a:rPr>
              <a:t>OutputChannels</a:t>
            </a:r>
            <a:r>
              <a:rPr lang="en-CA" sz="900" dirty="0">
                <a:solidFill>
                  <a:srgbClr val="0000FF"/>
                </a:solidFill>
                <a:latin typeface="Courier New" panose="02070309020205020404" pitchFamily="49" charset="0"/>
              </a:rPr>
              <a:t>&gt;</a:t>
            </a:r>
            <a:endParaRPr lang="en-CA" sz="9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900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CA" sz="900" dirty="0">
                <a:solidFill>
                  <a:srgbClr val="0000FF"/>
                </a:solidFill>
                <a:latin typeface="Courier New" panose="02070309020205020404" pitchFamily="49" charset="0"/>
              </a:rPr>
              <a:t>&lt;</a:t>
            </a:r>
            <a:r>
              <a:rPr lang="en-CA" sz="900" dirty="0" err="1">
                <a:solidFill>
                  <a:srgbClr val="0000FF"/>
                </a:solidFill>
                <a:latin typeface="Courier New" panose="02070309020205020404" pitchFamily="49" charset="0"/>
              </a:rPr>
              <a:t>OutputChannel</a:t>
            </a:r>
            <a:r>
              <a:rPr lang="en-CA" sz="9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900" dirty="0">
                <a:solidFill>
                  <a:srgbClr val="FF0000"/>
                </a:solidFill>
                <a:latin typeface="Courier New" panose="02070309020205020404" pitchFamily="49" charset="0"/>
              </a:rPr>
              <a:t>Id</a:t>
            </a:r>
            <a:r>
              <a:rPr lang="en-CA" sz="90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CA" sz="900" dirty="0">
                <a:solidFill>
                  <a:srgbClr val="8000FF"/>
                </a:solidFill>
                <a:latin typeface="Courier New" panose="02070309020205020404" pitchFamily="49" charset="0"/>
              </a:rPr>
              <a:t>"</a:t>
            </a:r>
            <a:r>
              <a:rPr lang="en-CA" sz="900" b="1" dirty="0" err="1">
                <a:solidFill>
                  <a:srgbClr val="8000FF"/>
                </a:solidFill>
                <a:latin typeface="Courier New" panose="02070309020205020404" pitchFamily="49" charset="0"/>
              </a:rPr>
              <a:t>TrackedVideoStream</a:t>
            </a:r>
            <a:r>
              <a:rPr lang="en-CA" sz="900" dirty="0">
                <a:solidFill>
                  <a:srgbClr val="8000FF"/>
                </a:solidFill>
                <a:latin typeface="Courier New" panose="02070309020205020404" pitchFamily="49" charset="0"/>
              </a:rPr>
              <a:t>"</a:t>
            </a:r>
            <a:r>
              <a:rPr lang="en-CA" sz="900" dirty="0">
                <a:solidFill>
                  <a:srgbClr val="0000FF"/>
                </a:solidFill>
                <a:latin typeface="Courier New" panose="02070309020205020404" pitchFamily="49" charset="0"/>
              </a:rPr>
              <a:t>/&gt;</a:t>
            </a:r>
            <a:endParaRPr lang="en-CA" sz="9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900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CA" sz="900" dirty="0">
                <a:solidFill>
                  <a:srgbClr val="0000FF"/>
                </a:solidFill>
                <a:latin typeface="Courier New" panose="02070309020205020404" pitchFamily="49" charset="0"/>
              </a:rPr>
              <a:t>&lt;/</a:t>
            </a:r>
            <a:r>
              <a:rPr lang="en-CA" sz="900" dirty="0" err="1">
                <a:solidFill>
                  <a:srgbClr val="0000FF"/>
                </a:solidFill>
                <a:latin typeface="Courier New" panose="02070309020205020404" pitchFamily="49" charset="0"/>
              </a:rPr>
              <a:t>OutputChannels</a:t>
            </a:r>
            <a:r>
              <a:rPr lang="en-CA" sz="900" dirty="0">
                <a:solidFill>
                  <a:srgbClr val="0000FF"/>
                </a:solidFill>
                <a:latin typeface="Courier New" panose="02070309020205020404" pitchFamily="49" charset="0"/>
              </a:rPr>
              <a:t>&gt;</a:t>
            </a:r>
            <a:endParaRPr lang="en-CA" sz="9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900" dirty="0">
                <a:solidFill>
                  <a:srgbClr val="0000FF"/>
                </a:solidFill>
                <a:latin typeface="Courier New" panose="02070309020205020404" pitchFamily="49" charset="0"/>
              </a:rPr>
              <a:t>&lt;/Device&gt;</a:t>
            </a:r>
            <a:endParaRPr lang="en-CA" sz="9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20" name="Title 1"/>
          <p:cNvSpPr txBox="1">
            <a:spLocks/>
          </p:cNvSpPr>
          <p:nvPr/>
        </p:nvSpPr>
        <p:spPr bwMode="auto">
          <a:xfrm>
            <a:off x="0" y="0"/>
            <a:ext cx="9144000" cy="10359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CA" b="1" dirty="0">
                <a:solidFill>
                  <a:srgbClr val="800000"/>
                </a:solidFill>
              </a:rPr>
              <a:t>Example: Tracked Video</a:t>
            </a:r>
          </a:p>
        </p:txBody>
      </p:sp>
      <p:sp>
        <p:nvSpPr>
          <p:cNvPr id="90" name="TextBox 89"/>
          <p:cNvSpPr txBox="1"/>
          <p:nvPr/>
        </p:nvSpPr>
        <p:spPr>
          <a:xfrm>
            <a:off x="467544" y="1229851"/>
            <a:ext cx="81369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2400" dirty="0"/>
              <a:t>Linking input &amp; output via channels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sz="2400" dirty="0"/>
              <a:t>Device -&gt; channel -&gt; device (repeat)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49558" y="2382843"/>
            <a:ext cx="4320000" cy="258532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9050" cap="rnd">
            <a:solidFill>
              <a:schemeClr val="accent1"/>
            </a:solidFill>
            <a:bevel/>
          </a:ln>
        </p:spPr>
        <p:txBody>
          <a:bodyPr wrap="square" rtlCol="0">
            <a:spAutoFit/>
          </a:bodyPr>
          <a:lstStyle/>
          <a:p>
            <a:r>
              <a:rPr lang="en-CA" sz="900" dirty="0">
                <a:solidFill>
                  <a:srgbClr val="0000FF"/>
                </a:solidFill>
                <a:latin typeface="Courier New" panose="02070309020205020404" pitchFamily="49" charset="0"/>
              </a:rPr>
              <a:t>&lt;Device</a:t>
            </a:r>
            <a:endParaRPr lang="en-CA" sz="9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900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CA" sz="900" dirty="0">
                <a:solidFill>
                  <a:srgbClr val="FF0000"/>
                </a:solidFill>
                <a:latin typeface="Courier New" panose="02070309020205020404" pitchFamily="49" charset="0"/>
              </a:rPr>
              <a:t>Id</a:t>
            </a:r>
            <a:r>
              <a:rPr lang="en-CA" sz="90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CA" sz="900" dirty="0">
                <a:solidFill>
                  <a:srgbClr val="8000FF"/>
                </a:solidFill>
                <a:latin typeface="Courier New" panose="02070309020205020404" pitchFamily="49" charset="0"/>
              </a:rPr>
              <a:t>"</a:t>
            </a:r>
            <a:r>
              <a:rPr lang="en-CA" sz="900" dirty="0" err="1">
                <a:solidFill>
                  <a:srgbClr val="8000FF"/>
                </a:solidFill>
                <a:latin typeface="Courier New" panose="02070309020205020404" pitchFamily="49" charset="0"/>
              </a:rPr>
              <a:t>TrackerDevice</a:t>
            </a:r>
            <a:r>
              <a:rPr lang="en-CA" sz="900" dirty="0">
                <a:solidFill>
                  <a:srgbClr val="8000FF"/>
                </a:solidFill>
                <a:latin typeface="Courier New" panose="02070309020205020404" pitchFamily="49" charset="0"/>
              </a:rPr>
              <a:t>“</a:t>
            </a:r>
            <a:endParaRPr lang="en-CA" sz="9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900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CA" sz="900" dirty="0">
                <a:solidFill>
                  <a:srgbClr val="FF0000"/>
                </a:solidFill>
                <a:latin typeface="Courier New" panose="02070309020205020404" pitchFamily="49" charset="0"/>
              </a:rPr>
              <a:t>Type</a:t>
            </a:r>
            <a:r>
              <a:rPr lang="en-CA" sz="90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CA" sz="900" dirty="0">
                <a:solidFill>
                  <a:srgbClr val="8000FF"/>
                </a:solidFill>
                <a:latin typeface="Courier New" panose="02070309020205020404" pitchFamily="49" charset="0"/>
              </a:rPr>
              <a:t>"Ascension3DG“</a:t>
            </a:r>
            <a:endParaRPr lang="en-CA" sz="9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900" dirty="0">
                <a:solidFill>
                  <a:srgbClr val="FF0000"/>
                </a:solidFill>
                <a:latin typeface="Courier New" panose="02070309020205020404" pitchFamily="49" charset="0"/>
              </a:rPr>
              <a:t>  </a:t>
            </a:r>
            <a:r>
              <a:rPr lang="en-CA" sz="900" dirty="0" err="1">
                <a:solidFill>
                  <a:srgbClr val="FF0000"/>
                </a:solidFill>
                <a:latin typeface="Courier New" panose="02070309020205020404" pitchFamily="49" charset="0"/>
              </a:rPr>
              <a:t>ToolReferenceFrame</a:t>
            </a:r>
            <a:r>
              <a:rPr lang="en-CA" sz="90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CA" sz="900" dirty="0">
                <a:solidFill>
                  <a:srgbClr val="8000FF"/>
                </a:solidFill>
                <a:latin typeface="Courier New" panose="02070309020205020404" pitchFamily="49" charset="0"/>
              </a:rPr>
              <a:t>"Tracker"</a:t>
            </a:r>
            <a:r>
              <a:rPr lang="en-CA" sz="9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CA" sz="900" dirty="0">
                <a:solidFill>
                  <a:srgbClr val="000000"/>
                </a:solidFill>
                <a:latin typeface="Courier New" panose="02070309020205020404" pitchFamily="49" charset="0"/>
              </a:rPr>
              <a:t>  ... </a:t>
            </a:r>
            <a:r>
              <a:rPr lang="en-CA" sz="900" dirty="0">
                <a:solidFill>
                  <a:srgbClr val="0000FF"/>
                </a:solidFill>
                <a:latin typeface="Courier New" panose="02070309020205020404" pitchFamily="49" charset="0"/>
              </a:rPr>
              <a:t>&gt;</a:t>
            </a:r>
            <a:endParaRPr lang="en-CA" sz="9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900" dirty="0">
                <a:solidFill>
                  <a:srgbClr val="0000FF"/>
                </a:solidFill>
                <a:latin typeface="Courier New" panose="02070309020205020404" pitchFamily="49" charset="0"/>
              </a:rPr>
              <a:t>  &lt;</a:t>
            </a:r>
            <a:r>
              <a:rPr lang="en-CA" sz="900" dirty="0" err="1">
                <a:solidFill>
                  <a:srgbClr val="0000FF"/>
                </a:solidFill>
                <a:latin typeface="Courier New" panose="02070309020205020404" pitchFamily="49" charset="0"/>
              </a:rPr>
              <a:t>DataSources</a:t>
            </a:r>
            <a:r>
              <a:rPr lang="en-CA" sz="900" dirty="0">
                <a:solidFill>
                  <a:srgbClr val="0000FF"/>
                </a:solidFill>
                <a:latin typeface="Courier New" panose="02070309020205020404" pitchFamily="49" charset="0"/>
              </a:rPr>
              <a:t>&gt;</a:t>
            </a:r>
            <a:endParaRPr lang="en-CA" sz="9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900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CA" sz="900" dirty="0">
                <a:solidFill>
                  <a:srgbClr val="0000FF"/>
                </a:solidFill>
                <a:latin typeface="Courier New" panose="02070309020205020404" pitchFamily="49" charset="0"/>
              </a:rPr>
              <a:t>&lt;</a:t>
            </a:r>
            <a:r>
              <a:rPr lang="en-CA" sz="900" dirty="0" err="1">
                <a:solidFill>
                  <a:srgbClr val="0000FF"/>
                </a:solidFill>
                <a:latin typeface="Courier New" panose="02070309020205020404" pitchFamily="49" charset="0"/>
              </a:rPr>
              <a:t>DataSource</a:t>
            </a:r>
            <a:r>
              <a:rPr lang="en-CA" sz="9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900" dirty="0">
                <a:solidFill>
                  <a:srgbClr val="FF0000"/>
                </a:solidFill>
                <a:latin typeface="Courier New" panose="02070309020205020404" pitchFamily="49" charset="0"/>
              </a:rPr>
              <a:t>Type</a:t>
            </a:r>
            <a:r>
              <a:rPr lang="en-CA" sz="90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CA" sz="900" dirty="0">
                <a:solidFill>
                  <a:srgbClr val="8000FF"/>
                </a:solidFill>
                <a:latin typeface="Courier New" panose="02070309020205020404" pitchFamily="49" charset="0"/>
              </a:rPr>
              <a:t>"Tool"</a:t>
            </a:r>
            <a:r>
              <a:rPr lang="en-CA" sz="9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900" dirty="0">
                <a:solidFill>
                  <a:srgbClr val="FF0000"/>
                </a:solidFill>
                <a:latin typeface="Courier New" panose="02070309020205020404" pitchFamily="49" charset="0"/>
              </a:rPr>
              <a:t>Id</a:t>
            </a:r>
            <a:r>
              <a:rPr lang="en-CA" sz="90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CA" sz="900" dirty="0">
                <a:solidFill>
                  <a:srgbClr val="8000FF"/>
                </a:solidFill>
                <a:latin typeface="Courier New" panose="02070309020205020404" pitchFamily="49" charset="0"/>
              </a:rPr>
              <a:t>"</a:t>
            </a:r>
            <a:r>
              <a:rPr lang="en-CA" sz="900" b="1" dirty="0">
                <a:solidFill>
                  <a:srgbClr val="8000FF"/>
                </a:solidFill>
                <a:latin typeface="Courier New" panose="02070309020205020404" pitchFamily="49" charset="0"/>
              </a:rPr>
              <a:t>Probe</a:t>
            </a:r>
            <a:r>
              <a:rPr lang="en-CA" sz="900" dirty="0">
                <a:solidFill>
                  <a:srgbClr val="8000FF"/>
                </a:solidFill>
                <a:latin typeface="Courier New" panose="02070309020205020404" pitchFamily="49" charset="0"/>
              </a:rPr>
              <a:t>"</a:t>
            </a:r>
            <a:r>
              <a:rPr lang="en-CA" sz="9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900" dirty="0" err="1">
                <a:solidFill>
                  <a:srgbClr val="FF0000"/>
                </a:solidFill>
                <a:latin typeface="Courier New" panose="02070309020205020404" pitchFamily="49" charset="0"/>
              </a:rPr>
              <a:t>PortName</a:t>
            </a:r>
            <a:r>
              <a:rPr lang="en-CA" sz="90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CA" sz="900" dirty="0">
                <a:solidFill>
                  <a:srgbClr val="8000FF"/>
                </a:solidFill>
                <a:latin typeface="Courier New" panose="02070309020205020404" pitchFamily="49" charset="0"/>
              </a:rPr>
              <a:t>"0"</a:t>
            </a:r>
            <a:r>
              <a:rPr lang="en-CA" sz="9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900" dirty="0">
                <a:solidFill>
                  <a:srgbClr val="0000FF"/>
                </a:solidFill>
                <a:latin typeface="Courier New" panose="02070309020205020404" pitchFamily="49" charset="0"/>
              </a:rPr>
              <a:t>/&gt;</a:t>
            </a:r>
          </a:p>
          <a:p>
            <a:r>
              <a:rPr lang="en-CA" sz="900" dirty="0">
                <a:solidFill>
                  <a:srgbClr val="0000FF"/>
                </a:solidFill>
                <a:latin typeface="Courier New" panose="02070309020205020404" pitchFamily="49" charset="0"/>
              </a:rPr>
              <a:t>    &lt;</a:t>
            </a:r>
            <a:r>
              <a:rPr lang="en-CA" sz="900" dirty="0" err="1">
                <a:solidFill>
                  <a:srgbClr val="0000FF"/>
                </a:solidFill>
                <a:latin typeface="Courier New" panose="02070309020205020404" pitchFamily="49" charset="0"/>
              </a:rPr>
              <a:t>DataSource</a:t>
            </a:r>
            <a:r>
              <a:rPr lang="en-CA" sz="9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900" dirty="0">
                <a:solidFill>
                  <a:srgbClr val="FF0000"/>
                </a:solidFill>
                <a:latin typeface="Courier New" panose="02070309020205020404" pitchFamily="49" charset="0"/>
              </a:rPr>
              <a:t>Type</a:t>
            </a:r>
            <a:r>
              <a:rPr lang="en-CA" sz="90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CA" sz="900" dirty="0">
                <a:solidFill>
                  <a:srgbClr val="8000FF"/>
                </a:solidFill>
                <a:latin typeface="Courier New" panose="02070309020205020404" pitchFamily="49" charset="0"/>
              </a:rPr>
              <a:t>"Tool"</a:t>
            </a:r>
            <a:r>
              <a:rPr lang="en-CA" sz="9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900" dirty="0">
                <a:solidFill>
                  <a:srgbClr val="FF0000"/>
                </a:solidFill>
                <a:latin typeface="Courier New" panose="02070309020205020404" pitchFamily="49" charset="0"/>
              </a:rPr>
              <a:t>Id</a:t>
            </a:r>
            <a:r>
              <a:rPr lang="en-CA" sz="90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CA" sz="900" dirty="0">
                <a:solidFill>
                  <a:srgbClr val="8000FF"/>
                </a:solidFill>
                <a:latin typeface="Courier New" panose="02070309020205020404" pitchFamily="49" charset="0"/>
              </a:rPr>
              <a:t>"Reference"</a:t>
            </a:r>
            <a:r>
              <a:rPr lang="en-CA" sz="9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900" dirty="0" err="1">
                <a:solidFill>
                  <a:srgbClr val="FF0000"/>
                </a:solidFill>
                <a:latin typeface="Courier New" panose="02070309020205020404" pitchFamily="49" charset="0"/>
              </a:rPr>
              <a:t>PortName</a:t>
            </a:r>
            <a:r>
              <a:rPr lang="en-CA" sz="90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CA" sz="900" dirty="0">
                <a:solidFill>
                  <a:srgbClr val="8000FF"/>
                </a:solidFill>
                <a:latin typeface="Courier New" panose="02070309020205020404" pitchFamily="49" charset="0"/>
              </a:rPr>
              <a:t>"1"</a:t>
            </a:r>
            <a:r>
              <a:rPr lang="en-CA" sz="9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900" dirty="0">
                <a:solidFill>
                  <a:srgbClr val="0000FF"/>
                </a:solidFill>
                <a:latin typeface="Courier New" panose="02070309020205020404" pitchFamily="49" charset="0"/>
              </a:rPr>
              <a:t>/&gt;</a:t>
            </a:r>
            <a:endParaRPr lang="en-CA" sz="9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900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CA" sz="900" dirty="0">
                <a:solidFill>
                  <a:srgbClr val="0000FF"/>
                </a:solidFill>
                <a:latin typeface="Courier New" panose="02070309020205020404" pitchFamily="49" charset="0"/>
              </a:rPr>
              <a:t>&lt;</a:t>
            </a:r>
            <a:r>
              <a:rPr lang="en-CA" sz="900" dirty="0" err="1">
                <a:solidFill>
                  <a:srgbClr val="0000FF"/>
                </a:solidFill>
                <a:latin typeface="Courier New" panose="02070309020205020404" pitchFamily="49" charset="0"/>
              </a:rPr>
              <a:t>DataSource</a:t>
            </a:r>
            <a:r>
              <a:rPr lang="en-CA" sz="9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900" dirty="0">
                <a:solidFill>
                  <a:srgbClr val="FF0000"/>
                </a:solidFill>
                <a:latin typeface="Courier New" panose="02070309020205020404" pitchFamily="49" charset="0"/>
              </a:rPr>
              <a:t>Type</a:t>
            </a:r>
            <a:r>
              <a:rPr lang="en-CA" sz="90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CA" sz="900" dirty="0">
                <a:solidFill>
                  <a:srgbClr val="8000FF"/>
                </a:solidFill>
                <a:latin typeface="Courier New" panose="02070309020205020404" pitchFamily="49" charset="0"/>
              </a:rPr>
              <a:t>"Tool"</a:t>
            </a:r>
            <a:r>
              <a:rPr lang="en-CA" sz="9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900" dirty="0">
                <a:solidFill>
                  <a:srgbClr val="FF0000"/>
                </a:solidFill>
                <a:latin typeface="Courier New" panose="02070309020205020404" pitchFamily="49" charset="0"/>
              </a:rPr>
              <a:t>Id</a:t>
            </a:r>
            <a:r>
              <a:rPr lang="en-CA" sz="90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CA" sz="900" dirty="0">
                <a:solidFill>
                  <a:srgbClr val="8000FF"/>
                </a:solidFill>
                <a:latin typeface="Courier New" panose="02070309020205020404" pitchFamily="49" charset="0"/>
              </a:rPr>
              <a:t>"Stylus"</a:t>
            </a:r>
            <a:r>
              <a:rPr lang="en-CA" sz="9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900" dirty="0" err="1">
                <a:solidFill>
                  <a:srgbClr val="FF0000"/>
                </a:solidFill>
                <a:latin typeface="Courier New" panose="02070309020205020404" pitchFamily="49" charset="0"/>
              </a:rPr>
              <a:t>PortName</a:t>
            </a:r>
            <a:r>
              <a:rPr lang="en-CA" sz="90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CA" sz="900" dirty="0">
                <a:solidFill>
                  <a:srgbClr val="8000FF"/>
                </a:solidFill>
                <a:latin typeface="Courier New" panose="02070309020205020404" pitchFamily="49" charset="0"/>
              </a:rPr>
              <a:t>"2"</a:t>
            </a:r>
            <a:r>
              <a:rPr lang="en-CA" sz="9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900" dirty="0">
                <a:solidFill>
                  <a:srgbClr val="0000FF"/>
                </a:solidFill>
                <a:latin typeface="Courier New" panose="02070309020205020404" pitchFamily="49" charset="0"/>
              </a:rPr>
              <a:t>/&gt;</a:t>
            </a:r>
            <a:endParaRPr lang="en-CA" sz="9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900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CA" sz="900" dirty="0">
                <a:solidFill>
                  <a:srgbClr val="0000FF"/>
                </a:solidFill>
                <a:latin typeface="Courier New" panose="02070309020205020404" pitchFamily="49" charset="0"/>
              </a:rPr>
              <a:t>&lt;/</a:t>
            </a:r>
            <a:r>
              <a:rPr lang="en-CA" sz="900" dirty="0" err="1">
                <a:solidFill>
                  <a:srgbClr val="0000FF"/>
                </a:solidFill>
                <a:latin typeface="Courier New" panose="02070309020205020404" pitchFamily="49" charset="0"/>
              </a:rPr>
              <a:t>DataSources</a:t>
            </a:r>
            <a:r>
              <a:rPr lang="en-CA" sz="900" dirty="0">
                <a:solidFill>
                  <a:srgbClr val="0000FF"/>
                </a:solidFill>
                <a:latin typeface="Courier New" panose="02070309020205020404" pitchFamily="49" charset="0"/>
              </a:rPr>
              <a:t>&gt;</a:t>
            </a:r>
            <a:endParaRPr lang="en-CA" sz="9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900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CA" sz="900" dirty="0">
                <a:solidFill>
                  <a:srgbClr val="0000FF"/>
                </a:solidFill>
                <a:latin typeface="Courier New" panose="02070309020205020404" pitchFamily="49" charset="0"/>
              </a:rPr>
              <a:t>&lt;</a:t>
            </a:r>
            <a:r>
              <a:rPr lang="en-CA" sz="900" dirty="0" err="1">
                <a:solidFill>
                  <a:srgbClr val="0000FF"/>
                </a:solidFill>
                <a:latin typeface="Courier New" panose="02070309020205020404" pitchFamily="49" charset="0"/>
              </a:rPr>
              <a:t>OutputChannels</a:t>
            </a:r>
            <a:r>
              <a:rPr lang="en-CA" sz="900" dirty="0">
                <a:solidFill>
                  <a:srgbClr val="0000FF"/>
                </a:solidFill>
                <a:latin typeface="Courier New" panose="02070309020205020404" pitchFamily="49" charset="0"/>
              </a:rPr>
              <a:t>&gt;</a:t>
            </a:r>
            <a:endParaRPr lang="en-CA" sz="9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900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CA" sz="900" dirty="0">
                <a:solidFill>
                  <a:srgbClr val="0000FF"/>
                </a:solidFill>
                <a:latin typeface="Courier New" panose="02070309020205020404" pitchFamily="49" charset="0"/>
              </a:rPr>
              <a:t>&lt;</a:t>
            </a:r>
            <a:r>
              <a:rPr lang="en-CA" sz="900" dirty="0" err="1">
                <a:solidFill>
                  <a:srgbClr val="0000FF"/>
                </a:solidFill>
                <a:latin typeface="Courier New" panose="02070309020205020404" pitchFamily="49" charset="0"/>
              </a:rPr>
              <a:t>OutputChannel</a:t>
            </a:r>
            <a:r>
              <a:rPr lang="en-CA" sz="9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900" dirty="0">
                <a:solidFill>
                  <a:srgbClr val="FF0000"/>
                </a:solidFill>
                <a:latin typeface="Courier New" panose="02070309020205020404" pitchFamily="49" charset="0"/>
              </a:rPr>
              <a:t>Id</a:t>
            </a:r>
            <a:r>
              <a:rPr lang="en-CA" sz="90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CA" sz="900" dirty="0">
                <a:solidFill>
                  <a:srgbClr val="8000FF"/>
                </a:solidFill>
                <a:latin typeface="Courier New" panose="02070309020205020404" pitchFamily="49" charset="0"/>
              </a:rPr>
              <a:t>"</a:t>
            </a:r>
            <a:r>
              <a:rPr lang="en-CA" sz="900" b="1" dirty="0" err="1">
                <a:solidFill>
                  <a:srgbClr val="8000FF"/>
                </a:solidFill>
                <a:latin typeface="Courier New" panose="02070309020205020404" pitchFamily="49" charset="0"/>
              </a:rPr>
              <a:t>TrackerStream</a:t>
            </a:r>
            <a:r>
              <a:rPr lang="en-CA" sz="900" dirty="0">
                <a:solidFill>
                  <a:srgbClr val="8000FF"/>
                </a:solidFill>
                <a:latin typeface="Courier New" panose="02070309020205020404" pitchFamily="49" charset="0"/>
              </a:rPr>
              <a:t>"</a:t>
            </a:r>
            <a:r>
              <a:rPr lang="en-CA" sz="9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900" dirty="0">
                <a:solidFill>
                  <a:srgbClr val="0000FF"/>
                </a:solidFill>
                <a:latin typeface="Courier New" panose="02070309020205020404" pitchFamily="49" charset="0"/>
              </a:rPr>
              <a:t>&gt;</a:t>
            </a:r>
            <a:endParaRPr lang="en-CA" sz="9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900" dirty="0">
                <a:solidFill>
                  <a:srgbClr val="000000"/>
                </a:solidFill>
                <a:latin typeface="Courier New" panose="02070309020205020404" pitchFamily="49" charset="0"/>
              </a:rPr>
              <a:t>      </a:t>
            </a:r>
            <a:r>
              <a:rPr lang="en-CA" sz="900" dirty="0">
                <a:solidFill>
                  <a:srgbClr val="0000FF"/>
                </a:solidFill>
                <a:latin typeface="Courier New" panose="02070309020205020404" pitchFamily="49" charset="0"/>
              </a:rPr>
              <a:t>&lt;</a:t>
            </a:r>
            <a:r>
              <a:rPr lang="en-CA" sz="900" dirty="0" err="1">
                <a:solidFill>
                  <a:srgbClr val="0000FF"/>
                </a:solidFill>
                <a:latin typeface="Courier New" panose="02070309020205020404" pitchFamily="49" charset="0"/>
              </a:rPr>
              <a:t>DataSource</a:t>
            </a:r>
            <a:r>
              <a:rPr lang="en-CA" sz="9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900" dirty="0">
                <a:solidFill>
                  <a:srgbClr val="FF0000"/>
                </a:solidFill>
                <a:latin typeface="Courier New" panose="02070309020205020404" pitchFamily="49" charset="0"/>
              </a:rPr>
              <a:t>Id</a:t>
            </a:r>
            <a:r>
              <a:rPr lang="en-CA" sz="90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CA" sz="900" dirty="0">
                <a:solidFill>
                  <a:srgbClr val="8000FF"/>
                </a:solidFill>
                <a:latin typeface="Courier New" panose="02070309020205020404" pitchFamily="49" charset="0"/>
              </a:rPr>
              <a:t>"</a:t>
            </a:r>
            <a:r>
              <a:rPr lang="en-CA" sz="900" b="1" dirty="0">
                <a:solidFill>
                  <a:srgbClr val="8000FF"/>
                </a:solidFill>
                <a:latin typeface="Courier New" panose="02070309020205020404" pitchFamily="49" charset="0"/>
              </a:rPr>
              <a:t>Probe</a:t>
            </a:r>
            <a:r>
              <a:rPr lang="en-CA" sz="900" dirty="0">
                <a:solidFill>
                  <a:srgbClr val="8000FF"/>
                </a:solidFill>
                <a:latin typeface="Courier New" panose="02070309020205020404" pitchFamily="49" charset="0"/>
              </a:rPr>
              <a:t>"</a:t>
            </a:r>
            <a:r>
              <a:rPr lang="en-CA" sz="900" dirty="0">
                <a:solidFill>
                  <a:srgbClr val="0000FF"/>
                </a:solidFill>
                <a:latin typeface="Courier New" panose="02070309020205020404" pitchFamily="49" charset="0"/>
              </a:rPr>
              <a:t>/&gt;</a:t>
            </a:r>
            <a:endParaRPr lang="en-CA" sz="9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900" dirty="0">
                <a:solidFill>
                  <a:srgbClr val="000000"/>
                </a:solidFill>
                <a:latin typeface="Courier New" panose="02070309020205020404" pitchFamily="49" charset="0"/>
              </a:rPr>
              <a:t>      </a:t>
            </a:r>
            <a:r>
              <a:rPr lang="en-CA" sz="900" dirty="0">
                <a:solidFill>
                  <a:srgbClr val="0000FF"/>
                </a:solidFill>
                <a:latin typeface="Courier New" panose="02070309020205020404" pitchFamily="49" charset="0"/>
              </a:rPr>
              <a:t>&lt;</a:t>
            </a:r>
            <a:r>
              <a:rPr lang="en-CA" sz="900" dirty="0" err="1">
                <a:solidFill>
                  <a:srgbClr val="0000FF"/>
                </a:solidFill>
                <a:latin typeface="Courier New" panose="02070309020205020404" pitchFamily="49" charset="0"/>
              </a:rPr>
              <a:t>DataSource</a:t>
            </a:r>
            <a:r>
              <a:rPr lang="en-CA" sz="9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900" dirty="0">
                <a:solidFill>
                  <a:srgbClr val="FF0000"/>
                </a:solidFill>
                <a:latin typeface="Courier New" panose="02070309020205020404" pitchFamily="49" charset="0"/>
              </a:rPr>
              <a:t>Id</a:t>
            </a:r>
            <a:r>
              <a:rPr lang="en-CA" sz="90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CA" sz="900" dirty="0">
                <a:solidFill>
                  <a:srgbClr val="8000FF"/>
                </a:solidFill>
                <a:latin typeface="Courier New" panose="02070309020205020404" pitchFamily="49" charset="0"/>
              </a:rPr>
              <a:t>"Reference"</a:t>
            </a:r>
            <a:r>
              <a:rPr lang="en-CA" sz="900" dirty="0">
                <a:solidFill>
                  <a:srgbClr val="0000FF"/>
                </a:solidFill>
                <a:latin typeface="Courier New" panose="02070309020205020404" pitchFamily="49" charset="0"/>
              </a:rPr>
              <a:t>/&gt;</a:t>
            </a:r>
            <a:endParaRPr lang="en-CA" sz="9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900" dirty="0">
                <a:solidFill>
                  <a:srgbClr val="000000"/>
                </a:solidFill>
                <a:latin typeface="Courier New" panose="02070309020205020404" pitchFamily="49" charset="0"/>
              </a:rPr>
              <a:t>      </a:t>
            </a:r>
            <a:r>
              <a:rPr lang="en-CA" sz="900" dirty="0">
                <a:solidFill>
                  <a:srgbClr val="0000FF"/>
                </a:solidFill>
                <a:latin typeface="Courier New" panose="02070309020205020404" pitchFamily="49" charset="0"/>
              </a:rPr>
              <a:t>&lt;</a:t>
            </a:r>
            <a:r>
              <a:rPr lang="en-CA" sz="900" dirty="0" err="1">
                <a:solidFill>
                  <a:srgbClr val="0000FF"/>
                </a:solidFill>
                <a:latin typeface="Courier New" panose="02070309020205020404" pitchFamily="49" charset="0"/>
              </a:rPr>
              <a:t>DataSource</a:t>
            </a:r>
            <a:r>
              <a:rPr lang="en-CA" sz="9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900" dirty="0">
                <a:solidFill>
                  <a:srgbClr val="FF0000"/>
                </a:solidFill>
                <a:latin typeface="Courier New" panose="02070309020205020404" pitchFamily="49" charset="0"/>
              </a:rPr>
              <a:t>Id</a:t>
            </a:r>
            <a:r>
              <a:rPr lang="en-CA" sz="90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CA" sz="900" dirty="0">
                <a:solidFill>
                  <a:srgbClr val="8000FF"/>
                </a:solidFill>
                <a:latin typeface="Courier New" panose="02070309020205020404" pitchFamily="49" charset="0"/>
              </a:rPr>
              <a:t>"Stylus"</a:t>
            </a:r>
            <a:r>
              <a:rPr lang="en-CA" sz="900" dirty="0">
                <a:solidFill>
                  <a:srgbClr val="0000FF"/>
                </a:solidFill>
                <a:latin typeface="Courier New" panose="02070309020205020404" pitchFamily="49" charset="0"/>
              </a:rPr>
              <a:t>/&gt;</a:t>
            </a:r>
            <a:endParaRPr lang="en-CA" sz="9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900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CA" sz="900" dirty="0">
                <a:solidFill>
                  <a:srgbClr val="0000FF"/>
                </a:solidFill>
                <a:latin typeface="Courier New" panose="02070309020205020404" pitchFamily="49" charset="0"/>
              </a:rPr>
              <a:t>&lt;/</a:t>
            </a:r>
            <a:r>
              <a:rPr lang="en-CA" sz="900" dirty="0" err="1">
                <a:solidFill>
                  <a:srgbClr val="0000FF"/>
                </a:solidFill>
                <a:latin typeface="Courier New" panose="02070309020205020404" pitchFamily="49" charset="0"/>
              </a:rPr>
              <a:t>OutputChannel</a:t>
            </a:r>
            <a:r>
              <a:rPr lang="en-CA" sz="900" dirty="0">
                <a:solidFill>
                  <a:srgbClr val="0000FF"/>
                </a:solidFill>
                <a:latin typeface="Courier New" panose="02070309020205020404" pitchFamily="49" charset="0"/>
              </a:rPr>
              <a:t>&gt;</a:t>
            </a:r>
            <a:endParaRPr lang="en-CA" sz="9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900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CA" sz="900" dirty="0">
                <a:solidFill>
                  <a:srgbClr val="0000FF"/>
                </a:solidFill>
                <a:latin typeface="Courier New" panose="02070309020205020404" pitchFamily="49" charset="0"/>
              </a:rPr>
              <a:t>&lt;/</a:t>
            </a:r>
            <a:r>
              <a:rPr lang="en-CA" sz="900" dirty="0" err="1">
                <a:solidFill>
                  <a:srgbClr val="0000FF"/>
                </a:solidFill>
                <a:latin typeface="Courier New" panose="02070309020205020404" pitchFamily="49" charset="0"/>
              </a:rPr>
              <a:t>OutputChannels</a:t>
            </a:r>
            <a:r>
              <a:rPr lang="en-CA" sz="900" dirty="0">
                <a:solidFill>
                  <a:srgbClr val="0000FF"/>
                </a:solidFill>
                <a:latin typeface="Courier New" panose="02070309020205020404" pitchFamily="49" charset="0"/>
              </a:rPr>
              <a:t>&gt;</a:t>
            </a:r>
            <a:endParaRPr lang="en-CA" sz="9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900" dirty="0">
                <a:solidFill>
                  <a:srgbClr val="0000FF"/>
                </a:solidFill>
                <a:latin typeface="Courier New" panose="02070309020205020404" pitchFamily="49" charset="0"/>
              </a:rPr>
              <a:t>&lt;/Device&gt;</a:t>
            </a:r>
            <a:endParaRPr lang="en-CA" sz="9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644008" y="2382843"/>
            <a:ext cx="4320000" cy="258532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9050" cap="rnd">
            <a:solidFill>
              <a:schemeClr val="accent1"/>
            </a:solidFill>
            <a:bevel/>
          </a:ln>
        </p:spPr>
        <p:txBody>
          <a:bodyPr wrap="square" rtlCol="0">
            <a:spAutoFit/>
          </a:bodyPr>
          <a:lstStyle/>
          <a:p>
            <a:r>
              <a:rPr lang="en-CA" sz="900" dirty="0">
                <a:solidFill>
                  <a:srgbClr val="0000FF"/>
                </a:solidFill>
                <a:latin typeface="Courier New" panose="02070309020205020404" pitchFamily="49" charset="0"/>
              </a:rPr>
              <a:t>&lt;Device</a:t>
            </a:r>
            <a:endParaRPr lang="en-CA" sz="9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900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CA" sz="900" dirty="0">
                <a:solidFill>
                  <a:srgbClr val="FF0000"/>
                </a:solidFill>
                <a:latin typeface="Courier New" panose="02070309020205020404" pitchFamily="49" charset="0"/>
              </a:rPr>
              <a:t>Id</a:t>
            </a:r>
            <a:r>
              <a:rPr lang="en-CA" sz="90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CA" sz="900" dirty="0">
                <a:solidFill>
                  <a:srgbClr val="8000FF"/>
                </a:solidFill>
                <a:latin typeface="Courier New" panose="02070309020205020404" pitchFamily="49" charset="0"/>
              </a:rPr>
              <a:t>"</a:t>
            </a:r>
            <a:r>
              <a:rPr lang="en-CA" sz="900" dirty="0" err="1">
                <a:solidFill>
                  <a:srgbClr val="8000FF"/>
                </a:solidFill>
                <a:latin typeface="Courier New" panose="02070309020205020404" pitchFamily="49" charset="0"/>
              </a:rPr>
              <a:t>VideoDevice</a:t>
            </a:r>
            <a:r>
              <a:rPr lang="en-CA" sz="900" dirty="0">
                <a:solidFill>
                  <a:srgbClr val="8000FF"/>
                </a:solidFill>
                <a:latin typeface="Courier New" panose="02070309020205020404" pitchFamily="49" charset="0"/>
              </a:rPr>
              <a:t>“</a:t>
            </a:r>
            <a:endParaRPr lang="en-CA" sz="9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900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CA" sz="900" dirty="0">
                <a:solidFill>
                  <a:srgbClr val="FF0000"/>
                </a:solidFill>
                <a:latin typeface="Courier New" panose="02070309020205020404" pitchFamily="49" charset="0"/>
              </a:rPr>
              <a:t>Type</a:t>
            </a:r>
            <a:r>
              <a:rPr lang="en-CA" sz="90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CA" sz="900" dirty="0">
                <a:solidFill>
                  <a:srgbClr val="8000FF"/>
                </a:solidFill>
                <a:latin typeface="Courier New" panose="02070309020205020404" pitchFamily="49" charset="0"/>
              </a:rPr>
              <a:t>"</a:t>
            </a:r>
            <a:r>
              <a:rPr lang="en-CA" sz="900" dirty="0" err="1">
                <a:solidFill>
                  <a:srgbClr val="8000FF"/>
                </a:solidFill>
                <a:latin typeface="Courier New" panose="02070309020205020404" pitchFamily="49" charset="0"/>
              </a:rPr>
              <a:t>SonixVideo</a:t>
            </a:r>
            <a:r>
              <a:rPr lang="en-CA" sz="900" dirty="0">
                <a:solidFill>
                  <a:srgbClr val="8000FF"/>
                </a:solidFill>
                <a:latin typeface="Courier New" panose="02070309020205020404" pitchFamily="49" charset="0"/>
              </a:rPr>
              <a:t>“</a:t>
            </a:r>
          </a:p>
          <a:p>
            <a:r>
              <a:rPr lang="en-CA" sz="900" dirty="0">
                <a:solidFill>
                  <a:srgbClr val="8000FF"/>
                </a:solidFill>
                <a:latin typeface="Courier New" panose="02070309020205020404" pitchFamily="49" charset="0"/>
              </a:rPr>
              <a:t>  </a:t>
            </a:r>
            <a:r>
              <a:rPr lang="en-CA" sz="900" dirty="0" err="1">
                <a:solidFill>
                  <a:srgbClr val="FF0000"/>
                </a:solidFill>
                <a:latin typeface="Courier New" panose="02070309020205020404" pitchFamily="49" charset="0"/>
              </a:rPr>
              <a:t>ImageToTransducerTransformName</a:t>
            </a:r>
            <a:r>
              <a:rPr lang="en-CA" sz="90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CA" sz="900" dirty="0">
                <a:solidFill>
                  <a:srgbClr val="8000FF"/>
                </a:solidFill>
                <a:latin typeface="Courier New" panose="02070309020205020404" pitchFamily="49" charset="0"/>
              </a:rPr>
              <a:t>"</a:t>
            </a:r>
            <a:r>
              <a:rPr lang="en-CA" sz="900" dirty="0" err="1">
                <a:solidFill>
                  <a:srgbClr val="8000FF"/>
                </a:solidFill>
                <a:latin typeface="Courier New" panose="02070309020205020404" pitchFamily="49" charset="0"/>
              </a:rPr>
              <a:t>ImageToTransducer</a:t>
            </a:r>
            <a:r>
              <a:rPr lang="en-CA" sz="900" dirty="0">
                <a:solidFill>
                  <a:srgbClr val="8000FF"/>
                </a:solidFill>
                <a:latin typeface="Courier New" panose="02070309020205020404" pitchFamily="49" charset="0"/>
              </a:rPr>
              <a:t>“</a:t>
            </a:r>
            <a:endParaRPr lang="en-CA" sz="9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900" dirty="0">
                <a:solidFill>
                  <a:srgbClr val="000000"/>
                </a:solidFill>
                <a:latin typeface="Courier New" panose="02070309020205020404" pitchFamily="49" charset="0"/>
              </a:rPr>
              <a:t>  ... </a:t>
            </a:r>
            <a:r>
              <a:rPr lang="en-CA" sz="900" dirty="0">
                <a:solidFill>
                  <a:srgbClr val="0000FF"/>
                </a:solidFill>
                <a:latin typeface="Courier New" panose="02070309020205020404" pitchFamily="49" charset="0"/>
              </a:rPr>
              <a:t>&gt;</a:t>
            </a:r>
            <a:endParaRPr lang="en-CA" sz="9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900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CA" sz="900" dirty="0">
                <a:solidFill>
                  <a:srgbClr val="0000FF"/>
                </a:solidFill>
                <a:latin typeface="Courier New" panose="02070309020205020404" pitchFamily="49" charset="0"/>
              </a:rPr>
              <a:t>&lt;</a:t>
            </a:r>
            <a:r>
              <a:rPr lang="en-CA" sz="900" dirty="0" err="1">
                <a:solidFill>
                  <a:srgbClr val="0000FF"/>
                </a:solidFill>
                <a:latin typeface="Courier New" panose="02070309020205020404" pitchFamily="49" charset="0"/>
              </a:rPr>
              <a:t>DataSources</a:t>
            </a:r>
            <a:r>
              <a:rPr lang="en-CA" sz="900" dirty="0">
                <a:solidFill>
                  <a:srgbClr val="0000FF"/>
                </a:solidFill>
                <a:latin typeface="Courier New" panose="02070309020205020404" pitchFamily="49" charset="0"/>
              </a:rPr>
              <a:t>&gt;</a:t>
            </a:r>
            <a:endParaRPr lang="en-CA" sz="9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900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CA" sz="900" dirty="0">
                <a:solidFill>
                  <a:srgbClr val="0000FF"/>
                </a:solidFill>
                <a:latin typeface="Courier New" panose="02070309020205020404" pitchFamily="49" charset="0"/>
              </a:rPr>
              <a:t>&lt;</a:t>
            </a:r>
            <a:r>
              <a:rPr lang="en-CA" sz="900" dirty="0" err="1">
                <a:solidFill>
                  <a:srgbClr val="0000FF"/>
                </a:solidFill>
                <a:latin typeface="Courier New" panose="02070309020205020404" pitchFamily="49" charset="0"/>
              </a:rPr>
              <a:t>DataSource</a:t>
            </a:r>
            <a:endParaRPr lang="en-CA" sz="9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900" dirty="0">
                <a:solidFill>
                  <a:srgbClr val="000000"/>
                </a:solidFill>
                <a:latin typeface="Courier New" panose="02070309020205020404" pitchFamily="49" charset="0"/>
              </a:rPr>
              <a:t>      </a:t>
            </a:r>
            <a:r>
              <a:rPr lang="en-CA" sz="900" dirty="0">
                <a:solidFill>
                  <a:srgbClr val="FF0000"/>
                </a:solidFill>
                <a:latin typeface="Courier New" panose="02070309020205020404" pitchFamily="49" charset="0"/>
              </a:rPr>
              <a:t>Type</a:t>
            </a:r>
            <a:r>
              <a:rPr lang="en-CA" sz="90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CA" sz="900" dirty="0">
                <a:solidFill>
                  <a:srgbClr val="8000FF"/>
                </a:solidFill>
                <a:latin typeface="Courier New" panose="02070309020205020404" pitchFamily="49" charset="0"/>
              </a:rPr>
              <a:t>"Video“</a:t>
            </a:r>
            <a:endParaRPr lang="en-CA" sz="9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900" dirty="0">
                <a:solidFill>
                  <a:srgbClr val="000000"/>
                </a:solidFill>
                <a:latin typeface="Courier New" panose="02070309020205020404" pitchFamily="49" charset="0"/>
              </a:rPr>
              <a:t>      </a:t>
            </a:r>
            <a:r>
              <a:rPr lang="en-CA" sz="900" dirty="0">
                <a:solidFill>
                  <a:srgbClr val="FF0000"/>
                </a:solidFill>
                <a:latin typeface="Courier New" panose="02070309020205020404" pitchFamily="49" charset="0"/>
              </a:rPr>
              <a:t>Id</a:t>
            </a:r>
            <a:r>
              <a:rPr lang="en-CA" sz="90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CA" sz="900" dirty="0">
                <a:solidFill>
                  <a:srgbClr val="8000FF"/>
                </a:solidFill>
                <a:latin typeface="Courier New" panose="02070309020205020404" pitchFamily="49" charset="0"/>
              </a:rPr>
              <a:t>"</a:t>
            </a:r>
            <a:r>
              <a:rPr lang="en-CA" sz="900" b="1" dirty="0">
                <a:solidFill>
                  <a:srgbClr val="8000FF"/>
                </a:solidFill>
                <a:latin typeface="Courier New" panose="02070309020205020404" pitchFamily="49" charset="0"/>
              </a:rPr>
              <a:t>Video</a:t>
            </a:r>
            <a:r>
              <a:rPr lang="en-CA" sz="900" dirty="0">
                <a:solidFill>
                  <a:srgbClr val="8000FF"/>
                </a:solidFill>
                <a:latin typeface="Courier New" panose="02070309020205020404" pitchFamily="49" charset="0"/>
              </a:rPr>
              <a:t>“</a:t>
            </a:r>
            <a:endParaRPr lang="en-CA" sz="9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900" dirty="0">
                <a:solidFill>
                  <a:srgbClr val="000000"/>
                </a:solidFill>
                <a:latin typeface="Courier New" panose="02070309020205020404" pitchFamily="49" charset="0"/>
              </a:rPr>
              <a:t>      </a:t>
            </a:r>
            <a:r>
              <a:rPr lang="en-CA" sz="900" dirty="0" err="1">
                <a:solidFill>
                  <a:srgbClr val="FF0000"/>
                </a:solidFill>
                <a:latin typeface="Courier New" panose="02070309020205020404" pitchFamily="49" charset="0"/>
              </a:rPr>
              <a:t>PortName</a:t>
            </a:r>
            <a:r>
              <a:rPr lang="en-CA" sz="90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CA" sz="900" dirty="0">
                <a:solidFill>
                  <a:srgbClr val="8000FF"/>
                </a:solidFill>
                <a:latin typeface="Courier New" panose="02070309020205020404" pitchFamily="49" charset="0"/>
              </a:rPr>
              <a:t>"B“</a:t>
            </a:r>
            <a:endParaRPr lang="en-CA" sz="9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900" dirty="0">
                <a:solidFill>
                  <a:srgbClr val="000000"/>
                </a:solidFill>
                <a:latin typeface="Courier New" panose="02070309020205020404" pitchFamily="49" charset="0"/>
              </a:rPr>
              <a:t>      </a:t>
            </a:r>
            <a:r>
              <a:rPr lang="en-CA" sz="900" dirty="0" err="1">
                <a:solidFill>
                  <a:srgbClr val="FF0000"/>
                </a:solidFill>
                <a:latin typeface="Courier New" panose="02070309020205020404" pitchFamily="49" charset="0"/>
              </a:rPr>
              <a:t>PortUsImageOrientation</a:t>
            </a:r>
            <a:r>
              <a:rPr lang="en-CA" sz="90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CA" sz="900" dirty="0">
                <a:solidFill>
                  <a:srgbClr val="8000FF"/>
                </a:solidFill>
                <a:latin typeface="Courier New" panose="02070309020205020404" pitchFamily="49" charset="0"/>
              </a:rPr>
              <a:t>"UF"</a:t>
            </a:r>
            <a:r>
              <a:rPr lang="en-CA" sz="9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900" dirty="0">
                <a:solidFill>
                  <a:srgbClr val="0000FF"/>
                </a:solidFill>
                <a:latin typeface="Courier New" panose="02070309020205020404" pitchFamily="49" charset="0"/>
              </a:rPr>
              <a:t>/&gt;</a:t>
            </a:r>
            <a:endParaRPr lang="en-CA" sz="9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900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CA" sz="900" dirty="0">
                <a:solidFill>
                  <a:srgbClr val="0000FF"/>
                </a:solidFill>
                <a:latin typeface="Courier New" panose="02070309020205020404" pitchFamily="49" charset="0"/>
              </a:rPr>
              <a:t>&lt;/</a:t>
            </a:r>
            <a:r>
              <a:rPr lang="en-CA" sz="900" dirty="0" err="1">
                <a:solidFill>
                  <a:srgbClr val="0000FF"/>
                </a:solidFill>
                <a:latin typeface="Courier New" panose="02070309020205020404" pitchFamily="49" charset="0"/>
              </a:rPr>
              <a:t>DataSources</a:t>
            </a:r>
            <a:r>
              <a:rPr lang="en-CA" sz="900" dirty="0">
                <a:solidFill>
                  <a:srgbClr val="0000FF"/>
                </a:solidFill>
                <a:latin typeface="Courier New" panose="02070309020205020404" pitchFamily="49" charset="0"/>
              </a:rPr>
              <a:t>&gt;</a:t>
            </a:r>
            <a:endParaRPr lang="en-CA" sz="9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900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CA" sz="900" dirty="0">
                <a:solidFill>
                  <a:srgbClr val="0000FF"/>
                </a:solidFill>
                <a:latin typeface="Courier New" panose="02070309020205020404" pitchFamily="49" charset="0"/>
              </a:rPr>
              <a:t>&lt;</a:t>
            </a:r>
            <a:r>
              <a:rPr lang="en-CA" sz="900" dirty="0" err="1">
                <a:solidFill>
                  <a:srgbClr val="0000FF"/>
                </a:solidFill>
                <a:latin typeface="Courier New" panose="02070309020205020404" pitchFamily="49" charset="0"/>
              </a:rPr>
              <a:t>OutputChannels</a:t>
            </a:r>
            <a:r>
              <a:rPr lang="en-CA" sz="900" dirty="0">
                <a:solidFill>
                  <a:srgbClr val="0000FF"/>
                </a:solidFill>
                <a:latin typeface="Courier New" panose="02070309020205020404" pitchFamily="49" charset="0"/>
              </a:rPr>
              <a:t>&gt;</a:t>
            </a:r>
            <a:endParaRPr lang="en-CA" sz="9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900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CA" sz="900" dirty="0">
                <a:solidFill>
                  <a:srgbClr val="0000FF"/>
                </a:solidFill>
                <a:latin typeface="Courier New" panose="02070309020205020404" pitchFamily="49" charset="0"/>
              </a:rPr>
              <a:t>&lt;</a:t>
            </a:r>
            <a:r>
              <a:rPr lang="en-CA" sz="900" dirty="0" err="1">
                <a:solidFill>
                  <a:srgbClr val="0000FF"/>
                </a:solidFill>
                <a:latin typeface="Courier New" panose="02070309020205020404" pitchFamily="49" charset="0"/>
              </a:rPr>
              <a:t>OutputChannel</a:t>
            </a:r>
            <a:r>
              <a:rPr lang="en-CA" sz="9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CA" sz="900" dirty="0">
                <a:solidFill>
                  <a:srgbClr val="000000"/>
                </a:solidFill>
                <a:latin typeface="Courier New" panose="02070309020205020404" pitchFamily="49" charset="0"/>
              </a:rPr>
              <a:t>      </a:t>
            </a:r>
            <a:r>
              <a:rPr lang="en-CA" sz="900" dirty="0">
                <a:solidFill>
                  <a:srgbClr val="FF0000"/>
                </a:solidFill>
                <a:latin typeface="Courier New" panose="02070309020205020404" pitchFamily="49" charset="0"/>
              </a:rPr>
              <a:t>Id</a:t>
            </a:r>
            <a:r>
              <a:rPr lang="en-CA" sz="90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CA" sz="900" dirty="0">
                <a:solidFill>
                  <a:srgbClr val="8000FF"/>
                </a:solidFill>
                <a:latin typeface="Courier New" panose="02070309020205020404" pitchFamily="49" charset="0"/>
              </a:rPr>
              <a:t>"</a:t>
            </a:r>
            <a:r>
              <a:rPr lang="en-CA" sz="900" b="1" dirty="0" err="1">
                <a:solidFill>
                  <a:srgbClr val="8000FF"/>
                </a:solidFill>
                <a:latin typeface="Courier New" panose="02070309020205020404" pitchFamily="49" charset="0"/>
              </a:rPr>
              <a:t>VideoStream</a:t>
            </a:r>
            <a:r>
              <a:rPr lang="en-CA" sz="900" dirty="0">
                <a:solidFill>
                  <a:srgbClr val="8000FF"/>
                </a:solidFill>
                <a:latin typeface="Courier New" panose="02070309020205020404" pitchFamily="49" charset="0"/>
              </a:rPr>
              <a:t>“</a:t>
            </a:r>
            <a:endParaRPr lang="en-CA" sz="9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900" dirty="0">
                <a:solidFill>
                  <a:srgbClr val="000000"/>
                </a:solidFill>
                <a:latin typeface="Courier New" panose="02070309020205020404" pitchFamily="49" charset="0"/>
              </a:rPr>
              <a:t>      </a:t>
            </a:r>
            <a:r>
              <a:rPr lang="en-CA" sz="900" dirty="0" err="1">
                <a:solidFill>
                  <a:srgbClr val="FF0000"/>
                </a:solidFill>
                <a:latin typeface="Courier New" panose="02070309020205020404" pitchFamily="49" charset="0"/>
              </a:rPr>
              <a:t>VideoDataSourceId</a:t>
            </a:r>
            <a:r>
              <a:rPr lang="en-CA" sz="90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CA" sz="900" dirty="0">
                <a:solidFill>
                  <a:srgbClr val="8000FF"/>
                </a:solidFill>
                <a:latin typeface="Courier New" panose="02070309020205020404" pitchFamily="49" charset="0"/>
              </a:rPr>
              <a:t>"</a:t>
            </a:r>
            <a:r>
              <a:rPr lang="en-CA" sz="900" b="1" dirty="0">
                <a:solidFill>
                  <a:srgbClr val="8000FF"/>
                </a:solidFill>
                <a:latin typeface="Courier New" panose="02070309020205020404" pitchFamily="49" charset="0"/>
              </a:rPr>
              <a:t>Video</a:t>
            </a:r>
            <a:r>
              <a:rPr lang="en-CA" sz="900" dirty="0">
                <a:solidFill>
                  <a:srgbClr val="8000FF"/>
                </a:solidFill>
                <a:latin typeface="Courier New" panose="02070309020205020404" pitchFamily="49" charset="0"/>
              </a:rPr>
              <a:t>" </a:t>
            </a:r>
            <a:r>
              <a:rPr lang="en-CA" sz="900" dirty="0">
                <a:solidFill>
                  <a:srgbClr val="0000FF"/>
                </a:solidFill>
                <a:latin typeface="Courier New" panose="02070309020205020404" pitchFamily="49" charset="0"/>
              </a:rPr>
              <a:t>/&gt;</a:t>
            </a:r>
            <a:endParaRPr lang="en-CA" sz="9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900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CA" sz="900" dirty="0">
                <a:solidFill>
                  <a:srgbClr val="0000FF"/>
                </a:solidFill>
                <a:latin typeface="Courier New" panose="02070309020205020404" pitchFamily="49" charset="0"/>
              </a:rPr>
              <a:t>&lt;/</a:t>
            </a:r>
            <a:r>
              <a:rPr lang="en-CA" sz="900" dirty="0" err="1">
                <a:solidFill>
                  <a:srgbClr val="0000FF"/>
                </a:solidFill>
                <a:latin typeface="Courier New" panose="02070309020205020404" pitchFamily="49" charset="0"/>
              </a:rPr>
              <a:t>OutputChannels</a:t>
            </a:r>
            <a:r>
              <a:rPr lang="en-CA" sz="900" dirty="0">
                <a:solidFill>
                  <a:srgbClr val="0000FF"/>
                </a:solidFill>
                <a:latin typeface="Courier New" panose="02070309020205020404" pitchFamily="49" charset="0"/>
              </a:rPr>
              <a:t>&gt;</a:t>
            </a:r>
            <a:endParaRPr lang="en-CA" sz="9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900" dirty="0">
                <a:solidFill>
                  <a:srgbClr val="0000FF"/>
                </a:solidFill>
                <a:latin typeface="Courier New" panose="02070309020205020404" pitchFamily="49" charset="0"/>
              </a:rPr>
              <a:t>&lt;/Device&gt;</a:t>
            </a:r>
            <a:endParaRPr lang="en-CA" sz="900" dirty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cxnSp>
        <p:nvCxnSpPr>
          <p:cNvPr id="22" name="Straight Arrow Connector 21"/>
          <p:cNvCxnSpPr/>
          <p:nvPr/>
        </p:nvCxnSpPr>
        <p:spPr>
          <a:xfrm flipH="1">
            <a:off x="1907704" y="3212976"/>
            <a:ext cx="648072" cy="7340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2908660" y="3941679"/>
            <a:ext cx="1146471" cy="144016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4772502" y="3514507"/>
            <a:ext cx="1023634" cy="81953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H="1">
            <a:off x="4757590" y="4495036"/>
            <a:ext cx="1038546" cy="106618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4644008" y="6093296"/>
            <a:ext cx="0" cy="36037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80901-157D-47FF-A09D-FE9939A9CDFE}" type="datetime1">
              <a:rPr lang="en-CA" smtClean="0"/>
              <a:t>2021-05-03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Laboratory for Percutaneous Surgery (The Perk Lab) – Copyright © Queen’s University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008EC-8F43-4B00-B358-048442A1BFBF}" type="slidenum">
              <a:rPr lang="en-CA" smtClean="0"/>
              <a:pPr/>
              <a:t>19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421954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63"/>
    </mc:Choice>
    <mc:Fallback xmlns="">
      <p:transition spd="slow" advTm="32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8458200" cy="4983163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200" dirty="0"/>
              <a:t>PLUS – </a:t>
            </a:r>
            <a:r>
              <a:rPr lang="en-US" sz="2200" b="1" dirty="0"/>
              <a:t>P</a:t>
            </a:r>
            <a:r>
              <a:rPr lang="en-US" sz="2200" dirty="0"/>
              <a:t>ublic software </a:t>
            </a:r>
            <a:r>
              <a:rPr lang="en-US" sz="2200" b="1" dirty="0"/>
              <a:t>L</a:t>
            </a:r>
            <a:r>
              <a:rPr lang="en-US" sz="2200" dirty="0"/>
              <a:t>ibrary for </a:t>
            </a:r>
            <a:r>
              <a:rPr lang="en-US" sz="2200" b="1" dirty="0" err="1"/>
              <a:t>U</a:t>
            </a:r>
            <a:r>
              <a:rPr lang="en-US" sz="2200" dirty="0" err="1"/>
              <a:t>ltra</a:t>
            </a:r>
            <a:r>
              <a:rPr lang="en-US" sz="2200" b="1" dirty="0" err="1"/>
              <a:t>S</a:t>
            </a:r>
            <a:r>
              <a:rPr lang="en-US" sz="2200" dirty="0" err="1"/>
              <a:t>ound</a:t>
            </a:r>
            <a:r>
              <a:rPr lang="en-US" sz="2200" dirty="0"/>
              <a:t> imaging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200" dirty="0"/>
              <a:t>Goal: </a:t>
            </a:r>
            <a:r>
              <a:rPr lang="en-CA" sz="2200" dirty="0"/>
              <a:t>Facilitate rapid prototyping of ultrasound-guided intervention systems for translational clinical research</a:t>
            </a:r>
            <a:endParaRPr lang="en-US" sz="2200" dirty="0"/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200" dirty="0"/>
              <a:t>Acquire, process, transfer </a:t>
            </a:r>
            <a:r>
              <a:rPr lang="en-US" sz="2200" i="1" dirty="0"/>
              <a:t>synchronized </a:t>
            </a:r>
            <a:r>
              <a:rPr lang="en-US" sz="2200" dirty="0"/>
              <a:t>image and position data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CA" sz="2200" dirty="0"/>
          </a:p>
        </p:txBody>
      </p:sp>
      <p:grpSp>
        <p:nvGrpSpPr>
          <p:cNvPr id="7" name="Group 6"/>
          <p:cNvGrpSpPr/>
          <p:nvPr/>
        </p:nvGrpSpPr>
        <p:grpSpPr>
          <a:xfrm>
            <a:off x="1907705" y="2996952"/>
            <a:ext cx="5099989" cy="2860599"/>
            <a:chOff x="1109998" y="1898796"/>
            <a:chExt cx="7331342" cy="4112173"/>
          </a:xfrm>
        </p:grpSpPr>
        <p:sp>
          <p:nvSpPr>
            <p:cNvPr id="8" name="Rectangle 7"/>
            <p:cNvSpPr/>
            <p:nvPr/>
          </p:nvSpPr>
          <p:spPr>
            <a:xfrm>
              <a:off x="2306749" y="1938671"/>
              <a:ext cx="1039044" cy="68580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317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pic>
          <p:nvPicPr>
            <p:cNvPr id="9" name="Picture 4"/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02661" y="3449619"/>
              <a:ext cx="1149068" cy="1786954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</p:pic>
        <p:grpSp>
          <p:nvGrpSpPr>
            <p:cNvPr id="10" name="Group 9"/>
            <p:cNvGrpSpPr/>
            <p:nvPr/>
          </p:nvGrpSpPr>
          <p:grpSpPr>
            <a:xfrm>
              <a:off x="5275703" y="4288476"/>
              <a:ext cx="2193864" cy="1235357"/>
              <a:chOff x="2937432" y="3748016"/>
              <a:chExt cx="3659899" cy="2489447"/>
            </a:xfrm>
          </p:grpSpPr>
          <p:sp>
            <p:nvSpPr>
              <p:cNvPr id="42" name="Freeform 41"/>
              <p:cNvSpPr/>
              <p:nvPr/>
            </p:nvSpPr>
            <p:spPr>
              <a:xfrm>
                <a:off x="2937432" y="3766750"/>
                <a:ext cx="419539" cy="2470713"/>
              </a:xfrm>
              <a:custGeom>
                <a:avLst/>
                <a:gdLst>
                  <a:gd name="connsiteX0" fmla="*/ 0 w 707571"/>
                  <a:gd name="connsiteY0" fmla="*/ 0 h 2862943"/>
                  <a:gd name="connsiteX1" fmla="*/ 707571 w 707571"/>
                  <a:gd name="connsiteY1" fmla="*/ 707571 h 2862943"/>
                  <a:gd name="connsiteX2" fmla="*/ 707571 w 707571"/>
                  <a:gd name="connsiteY2" fmla="*/ 2862943 h 2862943"/>
                  <a:gd name="connsiteX3" fmla="*/ 10885 w 707571"/>
                  <a:gd name="connsiteY3" fmla="*/ 2166257 h 2862943"/>
                  <a:gd name="connsiteX4" fmla="*/ 0 w 707571"/>
                  <a:gd name="connsiteY4" fmla="*/ 0 h 2862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7571" h="2862943">
                    <a:moveTo>
                      <a:pt x="0" y="0"/>
                    </a:moveTo>
                    <a:lnTo>
                      <a:pt x="707571" y="707571"/>
                    </a:lnTo>
                    <a:lnTo>
                      <a:pt x="707571" y="2862943"/>
                    </a:lnTo>
                    <a:lnTo>
                      <a:pt x="10885" y="2166257"/>
                    </a:lnTo>
                    <a:cubicBezTo>
                      <a:pt x="7257" y="1444171"/>
                      <a:pt x="3628" y="722086"/>
                      <a:pt x="0" y="0"/>
                    </a:cubicBezTo>
                    <a:close/>
                  </a:path>
                </a:pathLst>
              </a:custGeom>
              <a:noFill/>
              <a:ln w="317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600"/>
              </a:p>
            </p:txBody>
          </p:sp>
          <p:sp>
            <p:nvSpPr>
              <p:cNvPr id="43" name="Freeform 42"/>
              <p:cNvSpPr/>
              <p:nvPr/>
            </p:nvSpPr>
            <p:spPr>
              <a:xfrm>
                <a:off x="6177792" y="3748016"/>
                <a:ext cx="419539" cy="2489447"/>
              </a:xfrm>
              <a:custGeom>
                <a:avLst/>
                <a:gdLst>
                  <a:gd name="connsiteX0" fmla="*/ 0 w 707571"/>
                  <a:gd name="connsiteY0" fmla="*/ 0 h 2862943"/>
                  <a:gd name="connsiteX1" fmla="*/ 707571 w 707571"/>
                  <a:gd name="connsiteY1" fmla="*/ 707571 h 2862943"/>
                  <a:gd name="connsiteX2" fmla="*/ 707571 w 707571"/>
                  <a:gd name="connsiteY2" fmla="*/ 2862943 h 2862943"/>
                  <a:gd name="connsiteX3" fmla="*/ 10885 w 707571"/>
                  <a:gd name="connsiteY3" fmla="*/ 2166257 h 2862943"/>
                  <a:gd name="connsiteX4" fmla="*/ 0 w 707571"/>
                  <a:gd name="connsiteY4" fmla="*/ 0 h 2862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7571" h="2862943">
                    <a:moveTo>
                      <a:pt x="0" y="0"/>
                    </a:moveTo>
                    <a:lnTo>
                      <a:pt x="707571" y="707571"/>
                    </a:lnTo>
                    <a:lnTo>
                      <a:pt x="707571" y="2862943"/>
                    </a:lnTo>
                    <a:lnTo>
                      <a:pt x="10885" y="2166257"/>
                    </a:lnTo>
                    <a:cubicBezTo>
                      <a:pt x="7257" y="1444171"/>
                      <a:pt x="3628" y="722086"/>
                      <a:pt x="0" y="0"/>
                    </a:cubicBezTo>
                    <a:close/>
                  </a:path>
                </a:pathLst>
              </a:custGeom>
              <a:noFill/>
              <a:ln w="317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600"/>
              </a:p>
            </p:txBody>
          </p:sp>
          <p:cxnSp>
            <p:nvCxnSpPr>
              <p:cNvPr id="44" name="Straight Connector 43"/>
              <p:cNvCxnSpPr>
                <a:stCxn id="42" idx="1"/>
                <a:endCxn id="43" idx="1"/>
              </p:cNvCxnSpPr>
              <p:nvPr/>
            </p:nvCxnSpPr>
            <p:spPr>
              <a:xfrm flipV="1">
                <a:off x="3356971" y="4363278"/>
                <a:ext cx="3240360" cy="14104"/>
              </a:xfrm>
              <a:prstGeom prst="line">
                <a:avLst/>
              </a:prstGeom>
              <a:ln w="317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>
                <a:stCxn id="42" idx="0"/>
                <a:endCxn id="43" idx="0"/>
              </p:cNvCxnSpPr>
              <p:nvPr/>
            </p:nvCxnSpPr>
            <p:spPr>
              <a:xfrm flipV="1">
                <a:off x="2937432" y="3748016"/>
                <a:ext cx="3240360" cy="18734"/>
              </a:xfrm>
              <a:prstGeom prst="line">
                <a:avLst/>
              </a:prstGeom>
              <a:ln w="317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>
                <a:stCxn id="42" idx="3"/>
                <a:endCxn id="43" idx="3"/>
              </p:cNvCxnSpPr>
              <p:nvPr/>
            </p:nvCxnSpPr>
            <p:spPr>
              <a:xfrm flipV="1">
                <a:off x="2943886" y="5631666"/>
                <a:ext cx="3240360" cy="4559"/>
              </a:xfrm>
              <a:prstGeom prst="line">
                <a:avLst/>
              </a:prstGeom>
              <a:ln w="317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>
                <a:stCxn id="42" idx="2"/>
                <a:endCxn id="43" idx="2"/>
              </p:cNvCxnSpPr>
              <p:nvPr/>
            </p:nvCxnSpPr>
            <p:spPr>
              <a:xfrm>
                <a:off x="3356971" y="6237463"/>
                <a:ext cx="3240360" cy="0"/>
              </a:xfrm>
              <a:prstGeom prst="line">
                <a:avLst/>
              </a:prstGeom>
              <a:ln w="317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" name="Freeform 10"/>
            <p:cNvSpPr/>
            <p:nvPr/>
          </p:nvSpPr>
          <p:spPr>
            <a:xfrm rot="17679699">
              <a:off x="6512150" y="3335648"/>
              <a:ext cx="1795663" cy="67585"/>
            </a:xfrm>
            <a:custGeom>
              <a:avLst/>
              <a:gdLst>
                <a:gd name="connsiteX0" fmla="*/ 217715 w 3526972"/>
                <a:gd name="connsiteY0" fmla="*/ 119743 h 119743"/>
                <a:gd name="connsiteX1" fmla="*/ 3526972 w 3526972"/>
                <a:gd name="connsiteY1" fmla="*/ 119743 h 119743"/>
                <a:gd name="connsiteX2" fmla="*/ 3526972 w 3526972"/>
                <a:gd name="connsiteY2" fmla="*/ 0 h 119743"/>
                <a:gd name="connsiteX3" fmla="*/ 0 w 3526972"/>
                <a:gd name="connsiteY3" fmla="*/ 0 h 119743"/>
                <a:gd name="connsiteX4" fmla="*/ 217715 w 3526972"/>
                <a:gd name="connsiteY4" fmla="*/ 119743 h 119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26972" h="119743">
                  <a:moveTo>
                    <a:pt x="217715" y="119743"/>
                  </a:moveTo>
                  <a:lnTo>
                    <a:pt x="3526972" y="119743"/>
                  </a:lnTo>
                  <a:lnTo>
                    <a:pt x="3526972" y="0"/>
                  </a:lnTo>
                  <a:lnTo>
                    <a:pt x="0" y="0"/>
                  </a:lnTo>
                  <a:lnTo>
                    <a:pt x="217715" y="119743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60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3587086" y="5237524"/>
              <a:ext cx="762000" cy="598437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5002861" y="2934722"/>
              <a:ext cx="685800" cy="673687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317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253553" y="3960797"/>
              <a:ext cx="990042" cy="4866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/>
                <a:t>Probe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593432" y="5242636"/>
              <a:ext cx="1013546" cy="4866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/>
                <a:t>Image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309443" y="3694070"/>
              <a:ext cx="1131897" cy="4866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/>
                <a:t>Needle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655525" y="3887878"/>
              <a:ext cx="1490270" cy="4866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/>
                <a:t>Reference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698170" y="3271565"/>
              <a:ext cx="1150609" cy="4866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/>
                <a:t>Tracker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289270" y="5524290"/>
              <a:ext cx="2223147" cy="4866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/>
                <a:t>Phantom model</a:t>
              </a:r>
            </a:p>
          </p:txBody>
        </p:sp>
        <p:grpSp>
          <p:nvGrpSpPr>
            <p:cNvPr id="20" name="Group 19"/>
            <p:cNvGrpSpPr/>
            <p:nvPr/>
          </p:nvGrpSpPr>
          <p:grpSpPr>
            <a:xfrm rot="1454107">
              <a:off x="7131399" y="3511133"/>
              <a:ext cx="201662" cy="436277"/>
              <a:chOff x="6961138" y="1981200"/>
              <a:chExt cx="201662" cy="436277"/>
            </a:xfrm>
          </p:grpSpPr>
          <p:sp>
            <p:nvSpPr>
              <p:cNvPr id="40" name="Rectangle 39"/>
              <p:cNvSpPr/>
              <p:nvPr/>
            </p:nvSpPr>
            <p:spPr>
              <a:xfrm>
                <a:off x="6961138" y="1981200"/>
                <a:ext cx="201662" cy="436277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pic>
            <p:nvPicPr>
              <p:cNvPr id="41" name="Picture 4"/>
              <p:cNvPicPr>
                <a:picLocks noChangeAspect="1" noChangeArrowheads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990984" y="2030007"/>
                <a:ext cx="131442" cy="32569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grpSp>
          <p:nvGrpSpPr>
            <p:cNvPr id="21" name="Group 20"/>
            <p:cNvGrpSpPr/>
            <p:nvPr/>
          </p:nvGrpSpPr>
          <p:grpSpPr>
            <a:xfrm>
              <a:off x="5578963" y="4258739"/>
              <a:ext cx="201662" cy="436277"/>
              <a:chOff x="6961138" y="1981200"/>
              <a:chExt cx="201662" cy="436277"/>
            </a:xfrm>
          </p:grpSpPr>
          <p:sp>
            <p:nvSpPr>
              <p:cNvPr id="38" name="Rectangle 37"/>
              <p:cNvSpPr/>
              <p:nvPr/>
            </p:nvSpPr>
            <p:spPr>
              <a:xfrm>
                <a:off x="6961138" y="1981200"/>
                <a:ext cx="201662" cy="436277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pic>
            <p:nvPicPr>
              <p:cNvPr id="39" name="Picture 4"/>
              <p:cNvPicPr>
                <a:picLocks noChangeAspect="1" noChangeArrowheads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990984" y="2030007"/>
                <a:ext cx="131442" cy="32569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grpSp>
          <p:nvGrpSpPr>
            <p:cNvPr id="22" name="Group 21"/>
            <p:cNvGrpSpPr/>
            <p:nvPr/>
          </p:nvGrpSpPr>
          <p:grpSpPr>
            <a:xfrm>
              <a:off x="4050457" y="3925322"/>
              <a:ext cx="201662" cy="436277"/>
              <a:chOff x="6961138" y="1981200"/>
              <a:chExt cx="201662" cy="436277"/>
            </a:xfrm>
          </p:grpSpPr>
          <p:sp>
            <p:nvSpPr>
              <p:cNvPr id="36" name="Rectangle 35"/>
              <p:cNvSpPr/>
              <p:nvPr/>
            </p:nvSpPr>
            <p:spPr>
              <a:xfrm>
                <a:off x="6961138" y="1981200"/>
                <a:ext cx="201662" cy="436277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pic>
            <p:nvPicPr>
              <p:cNvPr id="37" name="Picture 4"/>
              <p:cNvPicPr>
                <a:picLocks noChangeAspect="1" noChangeArrowheads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990984" y="2030007"/>
                <a:ext cx="131442" cy="32569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cxnSp>
          <p:nvCxnSpPr>
            <p:cNvPr id="23" name="Elbow Connector 22"/>
            <p:cNvCxnSpPr>
              <a:endCxn id="13" idx="1"/>
            </p:cNvCxnSpPr>
            <p:nvPr/>
          </p:nvCxnSpPr>
          <p:spPr>
            <a:xfrm rot="5400000" flipH="1" flipV="1">
              <a:off x="4250196" y="3172658"/>
              <a:ext cx="653756" cy="851573"/>
            </a:xfrm>
            <a:prstGeom prst="bentConnector2">
              <a:avLst/>
            </a:prstGeom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Elbow Connector 23"/>
            <p:cNvCxnSpPr>
              <a:stCxn id="13" idx="3"/>
              <a:endCxn id="40" idx="0"/>
            </p:cNvCxnSpPr>
            <p:nvPr/>
          </p:nvCxnSpPr>
          <p:spPr>
            <a:xfrm>
              <a:off x="5688661" y="3271566"/>
              <a:ext cx="1633111" cy="258792"/>
            </a:xfrm>
            <a:prstGeom prst="bentConnector2">
              <a:avLst/>
            </a:prstGeom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Elbow Connector 24"/>
            <p:cNvCxnSpPr>
              <a:stCxn id="13" idx="2"/>
            </p:cNvCxnSpPr>
            <p:nvPr/>
          </p:nvCxnSpPr>
          <p:spPr>
            <a:xfrm rot="16200000" flipH="1">
              <a:off x="5124110" y="3830059"/>
              <a:ext cx="777335" cy="334033"/>
            </a:xfrm>
            <a:prstGeom prst="bentConnector3">
              <a:avLst>
                <a:gd name="adj1" fmla="val 50000"/>
              </a:avLst>
            </a:prstGeom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5"/>
            <p:cNvSpPr/>
            <p:nvPr/>
          </p:nvSpPr>
          <p:spPr>
            <a:xfrm>
              <a:off x="2377496" y="2014871"/>
              <a:ext cx="881866" cy="50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327609" y="3630659"/>
              <a:ext cx="1039044" cy="6858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317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1398356" y="3706859"/>
              <a:ext cx="881866" cy="50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3332720" y="1898796"/>
              <a:ext cx="1630097" cy="8406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/>
                <a:t>Ultrasound</a:t>
              </a:r>
            </a:p>
            <a:p>
              <a:pPr algn="ctr"/>
              <a:r>
                <a:rPr lang="en-US" sz="1600" b="1" dirty="0"/>
                <a:t>computer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109998" y="4705923"/>
              <a:ext cx="1456350" cy="8406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/>
                <a:t>3D Slicer</a:t>
              </a:r>
            </a:p>
            <a:p>
              <a:pPr algn="ctr"/>
              <a:r>
                <a:rPr lang="en-US" sz="1600" b="1" dirty="0"/>
                <a:t>computer</a:t>
              </a:r>
            </a:p>
          </p:txBody>
        </p:sp>
        <p:cxnSp>
          <p:nvCxnSpPr>
            <p:cNvPr id="31" name="Elbow Connector 30"/>
            <p:cNvCxnSpPr>
              <a:stCxn id="33" idx="3"/>
              <a:endCxn id="13" idx="0"/>
            </p:cNvCxnSpPr>
            <p:nvPr/>
          </p:nvCxnSpPr>
          <p:spPr>
            <a:xfrm>
              <a:off x="3345792" y="2831999"/>
              <a:ext cx="1999969" cy="102723"/>
            </a:xfrm>
            <a:prstGeom prst="bentConnector2">
              <a:avLst/>
            </a:prstGeom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Elbow Connector 31"/>
            <p:cNvCxnSpPr>
              <a:stCxn id="33" idx="2"/>
              <a:endCxn id="9" idx="0"/>
            </p:cNvCxnSpPr>
            <p:nvPr/>
          </p:nvCxnSpPr>
          <p:spPr>
            <a:xfrm rot="16200000" flipH="1">
              <a:off x="3153849" y="2626273"/>
              <a:ext cx="486292" cy="1160400"/>
            </a:xfrm>
            <a:prstGeom prst="bentConnector3">
              <a:avLst>
                <a:gd name="adj1" fmla="val 50000"/>
              </a:avLst>
            </a:prstGeom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Rounded Rectangle 32"/>
            <p:cNvSpPr/>
            <p:nvPr/>
          </p:nvSpPr>
          <p:spPr>
            <a:xfrm>
              <a:off x="2287798" y="2700671"/>
              <a:ext cx="1057994" cy="262656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317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600"/>
            </a:p>
          </p:txBody>
        </p:sp>
        <p:sp>
          <p:nvSpPr>
            <p:cNvPr id="34" name="Rounded Rectangle 33"/>
            <p:cNvSpPr/>
            <p:nvPr/>
          </p:nvSpPr>
          <p:spPr>
            <a:xfrm>
              <a:off x="1311014" y="4392659"/>
              <a:ext cx="1057994" cy="291447"/>
            </a:xfrm>
            <a:prstGeom prst="roundRect">
              <a:avLst/>
            </a:prstGeom>
            <a:solidFill>
              <a:schemeClr val="tx2">
                <a:lumMod val="60000"/>
                <a:lumOff val="40000"/>
              </a:schemeClr>
            </a:solidFill>
            <a:ln w="317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600"/>
            </a:p>
          </p:txBody>
        </p:sp>
        <p:cxnSp>
          <p:nvCxnSpPr>
            <p:cNvPr id="35" name="Elbow Connector 34"/>
            <p:cNvCxnSpPr>
              <a:stCxn id="33" idx="1"/>
              <a:endCxn id="34" idx="1"/>
            </p:cNvCxnSpPr>
            <p:nvPr/>
          </p:nvCxnSpPr>
          <p:spPr>
            <a:xfrm rot="10800000" flipV="1">
              <a:off x="1311014" y="2831999"/>
              <a:ext cx="976784" cy="1706384"/>
            </a:xfrm>
            <a:prstGeom prst="bentConnector3">
              <a:avLst>
                <a:gd name="adj1" fmla="val 123403"/>
              </a:avLst>
            </a:prstGeom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8FB384-5534-4CC3-A930-5B4A4E442EC5}" type="datetime1">
              <a:rPr lang="en-CA" smtClean="0"/>
              <a:t>2021-05-03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Laboratory for Percutaneous Surgery (The Perk Lab) – Copyright © Queen’s University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008EC-8F43-4B00-B358-048442A1BFBF}" type="slidenum">
              <a:rPr lang="en-CA" smtClean="0"/>
              <a:pPr/>
              <a:t>2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0565323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Title 1"/>
          <p:cNvSpPr txBox="1">
            <a:spLocks/>
          </p:cNvSpPr>
          <p:nvPr/>
        </p:nvSpPr>
        <p:spPr bwMode="auto">
          <a:xfrm>
            <a:off x="0" y="0"/>
            <a:ext cx="9144000" cy="10359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CA" b="1" dirty="0">
                <a:solidFill>
                  <a:srgbClr val="800000"/>
                </a:solidFill>
              </a:rPr>
              <a:t>Configuration Files</a:t>
            </a:r>
          </a:p>
        </p:txBody>
      </p:sp>
      <p:sp>
        <p:nvSpPr>
          <p:cNvPr id="90" name="TextBox 89"/>
          <p:cNvSpPr txBox="1"/>
          <p:nvPr/>
        </p:nvSpPr>
        <p:spPr>
          <a:xfrm>
            <a:off x="503548" y="1268760"/>
            <a:ext cx="813690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&lt;</a:t>
            </a:r>
            <a:r>
              <a:rPr lang="en-US" sz="2400" b="1" dirty="0" err="1">
                <a:solidFill>
                  <a:srgbClr val="FF0000"/>
                </a:solidFill>
              </a:rPr>
              <a:t>PlusConfiguration</a:t>
            </a:r>
            <a:r>
              <a:rPr lang="en-US" sz="2400" b="1" dirty="0">
                <a:solidFill>
                  <a:srgbClr val="FF0000"/>
                </a:solidFill>
              </a:rPr>
              <a:t>&gt; </a:t>
            </a:r>
            <a:r>
              <a:rPr lang="en-US" sz="2400" b="1" dirty="0"/>
              <a:t>- Root element</a:t>
            </a:r>
          </a:p>
          <a:p>
            <a:r>
              <a:rPr lang="en-US" sz="2400" b="1" dirty="0">
                <a:solidFill>
                  <a:srgbClr val="FF0000"/>
                </a:solidFill>
              </a:rPr>
              <a:t>  &lt;</a:t>
            </a:r>
            <a:r>
              <a:rPr lang="en-US" sz="2400" b="1" dirty="0" err="1">
                <a:solidFill>
                  <a:srgbClr val="FF0000"/>
                </a:solidFill>
              </a:rPr>
              <a:t>DeviceSet</a:t>
            </a:r>
            <a:r>
              <a:rPr lang="en-US" sz="2400" b="1" dirty="0">
                <a:solidFill>
                  <a:srgbClr val="FF0000"/>
                </a:solidFill>
              </a:rPr>
              <a:t>/&gt; </a:t>
            </a:r>
            <a:r>
              <a:rPr lang="en-US" sz="2400" b="1" dirty="0"/>
              <a:t>- Information about the config file</a:t>
            </a:r>
          </a:p>
          <a:p>
            <a:r>
              <a:rPr lang="en-US" sz="2400" b="1" dirty="0">
                <a:solidFill>
                  <a:srgbClr val="FF0000"/>
                </a:solidFill>
              </a:rPr>
              <a:t>  &lt;</a:t>
            </a:r>
            <a:r>
              <a:rPr lang="en-US" sz="2400" b="1" dirty="0" err="1">
                <a:solidFill>
                  <a:srgbClr val="FF0000"/>
                </a:solidFill>
              </a:rPr>
              <a:t>DataCollection</a:t>
            </a:r>
            <a:r>
              <a:rPr lang="en-US" sz="2400" b="1" dirty="0">
                <a:solidFill>
                  <a:srgbClr val="FF0000"/>
                </a:solidFill>
              </a:rPr>
              <a:t>&gt; </a:t>
            </a:r>
            <a:r>
              <a:rPr lang="en-US" sz="2400" b="1" dirty="0"/>
              <a:t>- Where the devices/channels all go</a:t>
            </a:r>
          </a:p>
          <a:p>
            <a:r>
              <a:rPr lang="en-US" sz="2400" b="1" dirty="0"/>
              <a:t>    </a:t>
            </a:r>
            <a:r>
              <a:rPr lang="en-US" sz="2400" b="1" dirty="0">
                <a:solidFill>
                  <a:srgbClr val="FF0000"/>
                </a:solidFill>
              </a:rPr>
              <a:t>&lt;Device/&gt;</a:t>
            </a:r>
            <a:r>
              <a:rPr lang="en-US" sz="2400" b="1" dirty="0"/>
              <a:t> - Physical or virtual hardware</a:t>
            </a:r>
          </a:p>
          <a:p>
            <a:r>
              <a:rPr lang="en-US" sz="2400" b="1" dirty="0"/>
              <a:t>  </a:t>
            </a:r>
            <a:r>
              <a:rPr lang="en-US" sz="2400" b="1" dirty="0">
                <a:solidFill>
                  <a:srgbClr val="FF0000"/>
                </a:solidFill>
              </a:rPr>
              <a:t>&lt;/ </a:t>
            </a:r>
            <a:r>
              <a:rPr lang="en-US" sz="2400" b="1" dirty="0" err="1">
                <a:solidFill>
                  <a:srgbClr val="FF0000"/>
                </a:solidFill>
              </a:rPr>
              <a:t>DataCollection</a:t>
            </a:r>
            <a:r>
              <a:rPr lang="en-US" sz="2400" b="1" dirty="0">
                <a:solidFill>
                  <a:srgbClr val="FF0000"/>
                </a:solidFill>
              </a:rPr>
              <a:t>&gt;</a:t>
            </a:r>
            <a:endParaRPr lang="en-US" sz="2400" b="1" dirty="0"/>
          </a:p>
          <a:p>
            <a:r>
              <a:rPr lang="en-US" sz="2400" b="1" dirty="0">
                <a:solidFill>
                  <a:srgbClr val="FF0000"/>
                </a:solidFill>
              </a:rPr>
              <a:t>  &lt;</a:t>
            </a:r>
            <a:r>
              <a:rPr lang="en-US" sz="2400" b="1" dirty="0" err="1">
                <a:solidFill>
                  <a:srgbClr val="FF0000"/>
                </a:solidFill>
              </a:rPr>
              <a:t>CoordinateDefinitions</a:t>
            </a:r>
            <a:r>
              <a:rPr lang="en-US" sz="2400" b="1" dirty="0">
                <a:solidFill>
                  <a:srgbClr val="FF0000"/>
                </a:solidFill>
              </a:rPr>
              <a:t>/&gt; </a:t>
            </a:r>
            <a:r>
              <a:rPr lang="en-US" sz="2400" b="1" dirty="0"/>
              <a:t>- Constant transforms</a:t>
            </a:r>
          </a:p>
          <a:p>
            <a:r>
              <a:rPr lang="en-US" sz="2400" b="1" dirty="0">
                <a:solidFill>
                  <a:srgbClr val="FF0000"/>
                </a:solidFill>
              </a:rPr>
              <a:t>  &lt;</a:t>
            </a:r>
            <a:r>
              <a:rPr lang="en-US" sz="2400" b="1" dirty="0" err="1">
                <a:solidFill>
                  <a:srgbClr val="FF0000"/>
                </a:solidFill>
              </a:rPr>
              <a:t>PlusOpenIGTLinkServer</a:t>
            </a:r>
            <a:r>
              <a:rPr lang="en-US" sz="2400" b="1" dirty="0">
                <a:solidFill>
                  <a:srgbClr val="FF0000"/>
                </a:solidFill>
              </a:rPr>
              <a:t>/&gt; </a:t>
            </a:r>
            <a:r>
              <a:rPr lang="en-US" sz="2400" b="1" dirty="0"/>
              <a:t>- What to send over OpenIGTLink</a:t>
            </a:r>
          </a:p>
          <a:p>
            <a:r>
              <a:rPr lang="en-US" sz="2400" b="1" dirty="0">
                <a:solidFill>
                  <a:srgbClr val="FF0000"/>
                </a:solidFill>
              </a:rPr>
              <a:t>&lt;/</a:t>
            </a:r>
            <a:r>
              <a:rPr lang="en-US" sz="2400" b="1" dirty="0" err="1">
                <a:solidFill>
                  <a:srgbClr val="FF0000"/>
                </a:solidFill>
              </a:rPr>
              <a:t>PlusConfiguration</a:t>
            </a:r>
            <a:r>
              <a:rPr lang="en-US" sz="2400" b="1" dirty="0">
                <a:solidFill>
                  <a:srgbClr val="FF0000"/>
                </a:solidFill>
              </a:rPr>
              <a:t>&gt;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47A7F8-28A3-4E6F-81E4-FF5171F58268}" type="datetime1">
              <a:rPr lang="en-CA" smtClean="0"/>
              <a:t>2021-05-03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Laboratory for Percutaneous Surgery (The Perk Lab) – Copyright © Queen’s University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008EC-8F43-4B00-B358-048442A1BFBF}" type="slidenum">
              <a:rPr lang="en-CA" smtClean="0"/>
              <a:pPr/>
              <a:t>20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430974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63"/>
    </mc:Choice>
    <mc:Fallback xmlns="">
      <p:transition spd="slow" advTm="3263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Advice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 </a:t>
            </a:r>
            <a:r>
              <a:rPr lang="en-US" b="1" dirty="0"/>
              <a:t>NOT</a:t>
            </a:r>
            <a:r>
              <a:rPr lang="en-US" dirty="0"/>
              <a:t> start from scratch</a:t>
            </a:r>
          </a:p>
          <a:p>
            <a:r>
              <a:rPr lang="en-CA" dirty="0"/>
              <a:t>Plus website contains documentation and config files for devices: </a:t>
            </a:r>
            <a:r>
              <a:rPr lang="en-CA" dirty="0">
                <a:hlinkClick r:id="rId2"/>
              </a:rPr>
              <a:t>http://perk-software.cs.queensu.ca/plus/doc/nightly/user/Configuration.html</a:t>
            </a:r>
            <a:endParaRPr lang="en-CA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A636E-A6CD-47F7-B674-0664EFC36B17}" type="datetime1">
              <a:rPr lang="en-CA" smtClean="0"/>
              <a:t>2021-05-03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Laboratory for Percutaneous Surgery (The Perk Lab) – Copyright © Queen’s University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008EC-8F43-4B00-B358-048442A1BFBF}" type="slidenum">
              <a:rPr lang="en-CA" smtClean="0"/>
              <a:pPr/>
              <a:t>21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0790670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PLUS Configuration File Tutorial</a:t>
            </a:r>
            <a:endParaRPr lang="en-CA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032981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Laptops/Webcams/Markers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Plus is only available to download for Windows</a:t>
            </a:r>
          </a:p>
          <a:p>
            <a:r>
              <a:rPr lang="en-US" dirty="0"/>
              <a:t>Hands-on tutorial requires a Windows computer + webcam</a:t>
            </a:r>
          </a:p>
          <a:p>
            <a:r>
              <a:rPr lang="en-US" dirty="0"/>
              <a:t>Have your printed </a:t>
            </a:r>
            <a:r>
              <a:rPr lang="en-US" dirty="0" err="1"/>
              <a:t>ArUco</a:t>
            </a:r>
            <a:r>
              <a:rPr lang="en-US" dirty="0"/>
              <a:t> markers ready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A636E-A6CD-47F7-B674-0664EFC36B17}" type="datetime1">
              <a:rPr lang="en-CA" smtClean="0"/>
              <a:t>2021-05-03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Laboratory for Percutaneous Surgery (The Perk Lab) – Copyright © Queen’s University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008EC-8F43-4B00-B358-048442A1BFBF}" type="slidenum">
              <a:rPr lang="en-CA" smtClean="0"/>
              <a:pPr/>
              <a:t>23</a:t>
            </a:fld>
            <a:endParaRPr lang="en-CA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4" y="4264496"/>
            <a:ext cx="1828800" cy="1828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752" y="4235896"/>
            <a:ext cx="18288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3762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Download &amp; Install PLUS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From: </a:t>
            </a:r>
            <a:r>
              <a:rPr lang="en-CA" dirty="0">
                <a:hlinkClick r:id="rId2"/>
              </a:rPr>
              <a:t>http://perk-software.cs.queensu.ca/plus/packages/stable/</a:t>
            </a:r>
            <a:endParaRPr lang="en-CA" dirty="0"/>
          </a:p>
          <a:p>
            <a:pPr lvl="1"/>
            <a:r>
              <a:rPr lang="en-US" dirty="0"/>
              <a:t>Choose: PlusApp-…-Win64.exe</a:t>
            </a:r>
          </a:p>
          <a:p>
            <a:pPr lvl="1"/>
            <a:r>
              <a:rPr lang="en-US" b="1" dirty="0"/>
              <a:t>NOT</a:t>
            </a:r>
            <a:r>
              <a:rPr lang="en-US" dirty="0"/>
              <a:t> </a:t>
            </a:r>
            <a:r>
              <a:rPr lang="en-US" dirty="0" err="1"/>
              <a:t>Ultrasonix</a:t>
            </a:r>
            <a:r>
              <a:rPr lang="en-US" dirty="0"/>
              <a:t>/</a:t>
            </a:r>
            <a:r>
              <a:rPr lang="en-US" dirty="0" err="1"/>
              <a:t>Telemed</a:t>
            </a:r>
            <a:r>
              <a:rPr lang="en-US" dirty="0"/>
              <a:t>/etc.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A636E-A6CD-47F7-B674-0664EFC36B17}" type="datetime1">
              <a:rPr lang="en-CA" smtClean="0"/>
              <a:t>2021-05-03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Laboratory for Percutaneous Surgery (The Perk Lab) – Copyright © Queen’s University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008EC-8F43-4B00-B358-048442A1BFBF}" type="slidenum">
              <a:rPr lang="en-CA" smtClean="0"/>
              <a:pPr/>
              <a:t>24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7847697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Download &amp; Install Slicer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From: </a:t>
            </a:r>
            <a:r>
              <a:rPr lang="en-CA" dirty="0">
                <a:hlinkClick r:id="rId2"/>
              </a:rPr>
              <a:t>https://download.slicer.org/</a:t>
            </a:r>
            <a:endParaRPr lang="en-CA" dirty="0"/>
          </a:p>
          <a:p>
            <a:pPr lvl="1"/>
            <a:r>
              <a:rPr lang="en-US" dirty="0"/>
              <a:t>Choose: Slicer 4.11.20210226 (Stable release)</a:t>
            </a:r>
          </a:p>
          <a:p>
            <a:r>
              <a:rPr lang="en-US" dirty="0"/>
              <a:t>Install </a:t>
            </a:r>
            <a:r>
              <a:rPr lang="en-US" dirty="0" err="1"/>
              <a:t>SlicerOpenIGTLink</a:t>
            </a:r>
            <a:r>
              <a:rPr lang="en-US" dirty="0"/>
              <a:t> extension</a:t>
            </a:r>
          </a:p>
          <a:p>
            <a:pPr lvl="1"/>
            <a:r>
              <a:rPr lang="en-US" dirty="0"/>
              <a:t>Open Extensions manager</a:t>
            </a:r>
          </a:p>
          <a:p>
            <a:pPr lvl="1"/>
            <a:r>
              <a:rPr lang="en-US" dirty="0"/>
              <a:t>Switch to “Install Extensions” and search for “</a:t>
            </a:r>
            <a:r>
              <a:rPr lang="en-US" dirty="0" err="1"/>
              <a:t>SlicerOpenIGTLink</a:t>
            </a:r>
            <a:r>
              <a:rPr lang="en-US" dirty="0"/>
              <a:t>”</a:t>
            </a:r>
          </a:p>
          <a:p>
            <a:pPr lvl="1"/>
            <a:r>
              <a:rPr lang="en-US" dirty="0"/>
              <a:t>Click INSTALL</a:t>
            </a:r>
          </a:p>
          <a:p>
            <a:pPr lvl="1"/>
            <a:r>
              <a:rPr lang="en-US" dirty="0"/>
              <a:t>Restart Slicer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A636E-A6CD-47F7-B674-0664EFC36B17}" type="datetime1">
              <a:rPr lang="en-CA" smtClean="0"/>
              <a:t>2021-05-03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Laboratory for Percutaneous Surgery (The Perk Lab) – Copyright © Queen’s University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008EC-8F43-4B00-B358-048442A1BFBF}" type="slidenum">
              <a:rPr lang="en-CA" smtClean="0"/>
              <a:pPr/>
              <a:t>25</a:t>
            </a:fld>
            <a:endParaRPr lang="en-CA" dirty="0"/>
          </a:p>
        </p:txBody>
      </p:sp>
      <p:pic>
        <p:nvPicPr>
          <p:cNvPr id="3074" name="Picture 2" descr="ExtensionDefaultIc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248" y="2204863"/>
            <a:ext cx="864096" cy="864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8224" y="3356992"/>
            <a:ext cx="1368152" cy="2166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0520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PLUS Configuration File Tutorial:</a:t>
            </a:r>
            <a:br>
              <a:rPr lang="en-US" dirty="0"/>
            </a:br>
            <a:r>
              <a:rPr lang="en-US" dirty="0"/>
              <a:t>Webcam</a:t>
            </a:r>
            <a:endParaRPr lang="en-CA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499564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 PLUS Server Launcher</a:t>
            </a:r>
            <a:endParaRPr lang="en-CA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85950" y="1881981"/>
            <a:ext cx="5372100" cy="39624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A636E-A6CD-47F7-B674-0664EFC36B17}" type="datetime1">
              <a:rPr lang="en-CA" smtClean="0"/>
              <a:t>2021-05-03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Laboratory for Percutaneous Surgery (The Perk Lab) – Copyright © Queen’s University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008EC-8F43-4B00-B358-048442A1BFBF}" type="slidenum">
              <a:rPr lang="en-CA" smtClean="0"/>
              <a:pPr/>
              <a:t>27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5941876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 Configuration File Directory</a:t>
            </a:r>
            <a:endParaRPr lang="en-CA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05195" y="1600200"/>
            <a:ext cx="6333609" cy="4525963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A636E-A6CD-47F7-B674-0664EFC36B17}" type="datetime1">
              <a:rPr lang="en-CA" smtClean="0"/>
              <a:t>2021-05-03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Laboratory for Percutaneous Surgery (The Perk Lab) – Copyright © Queen’s University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008EC-8F43-4B00-B358-048442A1BFBF}" type="slidenum">
              <a:rPr lang="en-CA" smtClean="0"/>
              <a:pPr/>
              <a:t>28</a:t>
            </a:fld>
            <a:endParaRPr lang="en-CA" dirty="0"/>
          </a:p>
        </p:txBody>
      </p:sp>
      <p:sp>
        <p:nvSpPr>
          <p:cNvPr id="8" name="Right Arrow 7"/>
          <p:cNvSpPr/>
          <p:nvPr/>
        </p:nvSpPr>
        <p:spPr>
          <a:xfrm flipH="1">
            <a:off x="6084168" y="2060848"/>
            <a:ext cx="532390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0" name="Right Arrow 9"/>
          <p:cNvSpPr/>
          <p:nvPr/>
        </p:nvSpPr>
        <p:spPr>
          <a:xfrm flipH="1">
            <a:off x="6626727" y="5445224"/>
            <a:ext cx="532390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652120" y="2714973"/>
            <a:ext cx="3491880" cy="12180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Directory where you installed PLUS (C:/Users/&lt;YourUserName&gt;/PlusApp-…-Win32/config)</a:t>
            </a:r>
          </a:p>
          <a:p>
            <a:r>
              <a:rPr lang="en-US" dirty="0"/>
              <a:t>Choose “</a:t>
            </a:r>
            <a:r>
              <a:rPr lang="en-US" dirty="0" err="1"/>
              <a:t>config</a:t>
            </a:r>
            <a:r>
              <a:rPr lang="en-US" dirty="0"/>
              <a:t>” subdirectory</a:t>
            </a:r>
          </a:p>
        </p:txBody>
      </p:sp>
      <p:sp>
        <p:nvSpPr>
          <p:cNvPr id="9" name="Right Arrow 8"/>
          <p:cNvSpPr/>
          <p:nvPr/>
        </p:nvSpPr>
        <p:spPr>
          <a:xfrm flipH="1">
            <a:off x="5148064" y="2630799"/>
            <a:ext cx="532390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2321049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Choose Configuration for Color Video</a:t>
            </a:r>
            <a:endParaRPr lang="en-CA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23326" y="1600200"/>
            <a:ext cx="5097347" cy="4525963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A636E-A6CD-47F7-B674-0664EFC36B17}" type="datetime1">
              <a:rPr lang="en-CA" smtClean="0"/>
              <a:t>2021-05-03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Laboratory for Percutaneous Surgery (The Perk Lab) – Copyright © Queen’s University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008EC-8F43-4B00-B358-048442A1BFBF}" type="slidenum">
              <a:rPr lang="en-CA" smtClean="0"/>
              <a:pPr/>
              <a:t>29</a:t>
            </a:fld>
            <a:endParaRPr lang="en-CA" dirty="0"/>
          </a:p>
        </p:txBody>
      </p:sp>
      <p:sp>
        <p:nvSpPr>
          <p:cNvPr id="8" name="Right Arrow 7"/>
          <p:cNvSpPr/>
          <p:nvPr/>
        </p:nvSpPr>
        <p:spPr>
          <a:xfrm flipH="1">
            <a:off x="5652120" y="2204864"/>
            <a:ext cx="532390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9" name="Right Arrow 8"/>
          <p:cNvSpPr/>
          <p:nvPr/>
        </p:nvSpPr>
        <p:spPr>
          <a:xfrm flipH="1">
            <a:off x="4499992" y="3140968"/>
            <a:ext cx="532390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4127652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968648" y="1484784"/>
            <a:ext cx="2016224" cy="936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My Algorithm</a:t>
            </a:r>
          </a:p>
        </p:txBody>
      </p:sp>
      <p:sp>
        <p:nvSpPr>
          <p:cNvPr id="15" name="Rectangle 14"/>
          <p:cNvSpPr/>
          <p:nvPr/>
        </p:nvSpPr>
        <p:spPr>
          <a:xfrm>
            <a:off x="3560936" y="1484784"/>
            <a:ext cx="2016224" cy="936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My Interface</a:t>
            </a:r>
          </a:p>
        </p:txBody>
      </p:sp>
      <p:sp>
        <p:nvSpPr>
          <p:cNvPr id="16" name="Rectangle 15"/>
          <p:cNvSpPr/>
          <p:nvPr/>
        </p:nvSpPr>
        <p:spPr>
          <a:xfrm>
            <a:off x="6156176" y="1484784"/>
            <a:ext cx="2016224" cy="936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My Tracker</a:t>
            </a:r>
          </a:p>
        </p:txBody>
      </p:sp>
      <p:cxnSp>
        <p:nvCxnSpPr>
          <p:cNvPr id="17" name="Straight Arrow Connector 16"/>
          <p:cNvCxnSpPr>
            <a:stCxn id="14" idx="3"/>
            <a:endCxn id="15" idx="1"/>
          </p:cNvCxnSpPr>
          <p:nvPr/>
        </p:nvCxnSpPr>
        <p:spPr>
          <a:xfrm>
            <a:off x="2984872" y="1952836"/>
            <a:ext cx="576064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6" idx="1"/>
            <a:endCxn id="15" idx="3"/>
          </p:cNvCxnSpPr>
          <p:nvPr/>
        </p:nvCxnSpPr>
        <p:spPr>
          <a:xfrm flipH="1">
            <a:off x="5577160" y="1952836"/>
            <a:ext cx="57901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968648" y="2220233"/>
            <a:ext cx="2016224" cy="93610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My Algorithm v2</a:t>
            </a:r>
          </a:p>
        </p:txBody>
      </p:sp>
      <p:sp>
        <p:nvSpPr>
          <p:cNvPr id="20" name="Rectangle 19"/>
          <p:cNvSpPr/>
          <p:nvPr/>
        </p:nvSpPr>
        <p:spPr>
          <a:xfrm>
            <a:off x="3560936" y="2220233"/>
            <a:ext cx="2016224" cy="93610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My Interface v2</a:t>
            </a:r>
          </a:p>
        </p:txBody>
      </p:sp>
      <p:cxnSp>
        <p:nvCxnSpPr>
          <p:cNvPr id="21" name="Straight Arrow Connector 20"/>
          <p:cNvCxnSpPr>
            <a:stCxn id="19" idx="3"/>
            <a:endCxn id="20" idx="1"/>
          </p:cNvCxnSpPr>
          <p:nvPr/>
        </p:nvCxnSpPr>
        <p:spPr>
          <a:xfrm>
            <a:off x="2984872" y="2688285"/>
            <a:ext cx="576064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30" idx="1"/>
            <a:endCxn id="20" idx="3"/>
          </p:cNvCxnSpPr>
          <p:nvPr/>
        </p:nvCxnSpPr>
        <p:spPr>
          <a:xfrm flipH="1">
            <a:off x="5577160" y="2685320"/>
            <a:ext cx="579016" cy="296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971600" y="3701663"/>
            <a:ext cx="2016224" cy="936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My Algorithm</a:t>
            </a:r>
          </a:p>
        </p:txBody>
      </p:sp>
      <p:sp>
        <p:nvSpPr>
          <p:cNvPr id="24" name="Rectangle 23"/>
          <p:cNvSpPr/>
          <p:nvPr/>
        </p:nvSpPr>
        <p:spPr>
          <a:xfrm>
            <a:off x="3563888" y="3701663"/>
            <a:ext cx="2016224" cy="93610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PLUS</a:t>
            </a:r>
          </a:p>
        </p:txBody>
      </p:sp>
      <p:sp>
        <p:nvSpPr>
          <p:cNvPr id="25" name="Rectangle 24"/>
          <p:cNvSpPr/>
          <p:nvPr/>
        </p:nvSpPr>
        <p:spPr>
          <a:xfrm>
            <a:off x="6159128" y="3701663"/>
            <a:ext cx="2016224" cy="936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My Tracker</a:t>
            </a:r>
          </a:p>
        </p:txBody>
      </p:sp>
      <p:cxnSp>
        <p:nvCxnSpPr>
          <p:cNvPr id="26" name="Straight Arrow Connector 25"/>
          <p:cNvCxnSpPr>
            <a:stCxn id="23" idx="3"/>
            <a:endCxn id="24" idx="1"/>
          </p:cNvCxnSpPr>
          <p:nvPr/>
        </p:nvCxnSpPr>
        <p:spPr>
          <a:xfrm>
            <a:off x="2987824" y="4169715"/>
            <a:ext cx="576064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25" idx="1"/>
            <a:endCxn id="24" idx="3"/>
          </p:cNvCxnSpPr>
          <p:nvPr/>
        </p:nvCxnSpPr>
        <p:spPr>
          <a:xfrm flipH="1">
            <a:off x="5580112" y="4169715"/>
            <a:ext cx="57901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6156176" y="4434147"/>
            <a:ext cx="2016224" cy="93610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My New Tracker</a:t>
            </a:r>
          </a:p>
        </p:txBody>
      </p:sp>
      <p:cxnSp>
        <p:nvCxnSpPr>
          <p:cNvPr id="29" name="Straight Arrow Connector 28"/>
          <p:cNvCxnSpPr>
            <a:stCxn id="28" idx="1"/>
            <a:endCxn id="24" idx="3"/>
          </p:cNvCxnSpPr>
          <p:nvPr/>
        </p:nvCxnSpPr>
        <p:spPr>
          <a:xfrm flipH="1" flipV="1">
            <a:off x="5580112" y="4169715"/>
            <a:ext cx="576064" cy="73248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6156176" y="2217268"/>
            <a:ext cx="2016224" cy="93610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My New Tracker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51ED6-19F0-4334-8E66-343504FA613C}" type="datetime1">
              <a:rPr lang="en-CA" smtClean="0"/>
              <a:t>2021-05-03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Laboratory for Percutaneous Surgery (The Perk Lab) – Copyright © Queen’s University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008EC-8F43-4B00-B358-048442A1BFBF}" type="slidenum">
              <a:rPr lang="en-CA" smtClean="0"/>
              <a:pPr/>
              <a:t>3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096431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3" grpId="0" animBg="1"/>
      <p:bldP spid="24" grpId="0" animBg="1"/>
      <p:bldP spid="25" grpId="0" animBg="1"/>
      <p:bldP spid="28" grpId="0" animBg="1"/>
      <p:bldP spid="30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Launch Server</a:t>
            </a:r>
            <a:endParaRPr lang="en-CA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81187" y="1881981"/>
            <a:ext cx="5381625" cy="39624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A636E-A6CD-47F7-B674-0664EFC36B17}" type="datetime1">
              <a:rPr lang="en-CA" smtClean="0"/>
              <a:t>2021-05-03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Laboratory for Percutaneous Surgery (The Perk Lab) – Copyright © Queen’s University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008EC-8F43-4B00-B358-048442A1BFBF}" type="slidenum">
              <a:rPr lang="en-CA" smtClean="0"/>
              <a:pPr/>
              <a:t>30</a:t>
            </a:fld>
            <a:endParaRPr lang="en-CA" dirty="0"/>
          </a:p>
        </p:txBody>
      </p:sp>
      <p:sp>
        <p:nvSpPr>
          <p:cNvPr id="9" name="Rectangle 8"/>
          <p:cNvSpPr/>
          <p:nvPr/>
        </p:nvSpPr>
        <p:spPr>
          <a:xfrm>
            <a:off x="5508104" y="5017120"/>
            <a:ext cx="3491880" cy="4259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May take a few seconds…</a:t>
            </a:r>
          </a:p>
        </p:txBody>
      </p:sp>
      <p:sp>
        <p:nvSpPr>
          <p:cNvPr id="8" name="Right Arrow 7"/>
          <p:cNvSpPr/>
          <p:nvPr/>
        </p:nvSpPr>
        <p:spPr>
          <a:xfrm flipH="1">
            <a:off x="5004048" y="4941168"/>
            <a:ext cx="532390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8387414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 Connection</a:t>
            </a:r>
            <a:endParaRPr lang="en-CA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09762" y="1698529"/>
            <a:ext cx="5324475" cy="39243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A636E-A6CD-47F7-B674-0664EFC36B17}" type="datetime1">
              <a:rPr lang="en-CA" smtClean="0"/>
              <a:t>2021-05-03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Laboratory for Percutaneous Surgery (The Perk Lab) – Copyright © Queen’s University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008EC-8F43-4B00-B358-048442A1BFBF}" type="slidenum">
              <a:rPr lang="en-CA" smtClean="0"/>
              <a:pPr/>
              <a:t>31</a:t>
            </a:fld>
            <a:endParaRPr lang="en-CA" dirty="0"/>
          </a:p>
        </p:txBody>
      </p:sp>
      <p:sp>
        <p:nvSpPr>
          <p:cNvPr id="8" name="Right Arrow 7"/>
          <p:cNvSpPr/>
          <p:nvPr/>
        </p:nvSpPr>
        <p:spPr>
          <a:xfrm flipH="1">
            <a:off x="4540854" y="2924944"/>
            <a:ext cx="720080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See</a:t>
            </a:r>
          </a:p>
        </p:txBody>
      </p:sp>
    </p:spTree>
    <p:extLst>
      <p:ext uri="{BB962C8B-B14F-4D97-AF65-F5344CB8AC3E}">
        <p14:creationId xmlns:p14="http://schemas.microsoft.com/office/powerpoint/2010/main" val="736936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 Message Log</a:t>
            </a:r>
            <a:endParaRPr lang="en-CA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40092" y="1107202"/>
            <a:ext cx="5863816" cy="5058102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A636E-A6CD-47F7-B674-0664EFC36B17}" type="datetime1">
              <a:rPr lang="en-CA" smtClean="0"/>
              <a:t>2021-05-03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Laboratory for Percutaneous Surgery (The Perk Lab) – Copyright © Queen’s University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008EC-8F43-4B00-B358-048442A1BFBF}" type="slidenum">
              <a:rPr lang="en-CA" smtClean="0"/>
              <a:pPr/>
              <a:t>32</a:t>
            </a:fld>
            <a:endParaRPr lang="en-CA" dirty="0"/>
          </a:p>
        </p:txBody>
      </p:sp>
      <p:sp>
        <p:nvSpPr>
          <p:cNvPr id="8" name="Right Arrow 7"/>
          <p:cNvSpPr/>
          <p:nvPr/>
        </p:nvSpPr>
        <p:spPr>
          <a:xfrm flipH="1">
            <a:off x="7308304" y="5659412"/>
            <a:ext cx="532390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3015848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 from Slicer</a:t>
            </a:r>
            <a:endParaRPr lang="en-CA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63914" y="1052736"/>
            <a:ext cx="5459671" cy="5073279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A636E-A6CD-47F7-B674-0664EFC36B17}" type="datetime1">
              <a:rPr lang="en-CA" smtClean="0"/>
              <a:t>2021-05-03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Laboratory for Percutaneous Surgery (The Perk Lab) – Copyright © Queen’s University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008EC-8F43-4B00-B358-048442A1BFBF}" type="slidenum">
              <a:rPr lang="en-CA" smtClean="0"/>
              <a:pPr/>
              <a:t>33</a:t>
            </a:fld>
            <a:endParaRPr lang="en-CA" dirty="0"/>
          </a:p>
        </p:txBody>
      </p:sp>
      <p:sp>
        <p:nvSpPr>
          <p:cNvPr id="9" name="Right Arrow 8"/>
          <p:cNvSpPr/>
          <p:nvPr/>
        </p:nvSpPr>
        <p:spPr>
          <a:xfrm flipH="1">
            <a:off x="3707904" y="1052736"/>
            <a:ext cx="532390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0" name="Right Arrow 9"/>
          <p:cNvSpPr/>
          <p:nvPr/>
        </p:nvSpPr>
        <p:spPr>
          <a:xfrm flipH="1">
            <a:off x="4579670" y="4725144"/>
            <a:ext cx="532390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7763599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 from Slicer</a:t>
            </a:r>
            <a:endParaRPr lang="en-CA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9638" y="1052736"/>
            <a:ext cx="8143640" cy="5001419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A636E-A6CD-47F7-B674-0664EFC36B17}" type="datetime1">
              <a:rPr lang="en-CA" smtClean="0"/>
              <a:t>2021-05-03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Laboratory for Percutaneous Surgery (The Perk Lab) – Copyright © Queen’s University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008EC-8F43-4B00-B358-048442A1BFBF}" type="slidenum">
              <a:rPr lang="en-CA" smtClean="0"/>
              <a:pPr/>
              <a:t>34</a:t>
            </a:fld>
            <a:endParaRPr lang="en-CA" dirty="0"/>
          </a:p>
        </p:txBody>
      </p:sp>
      <p:sp>
        <p:nvSpPr>
          <p:cNvPr id="8" name="Right Arrow 7"/>
          <p:cNvSpPr/>
          <p:nvPr/>
        </p:nvSpPr>
        <p:spPr>
          <a:xfrm flipH="1">
            <a:off x="899592" y="3534600"/>
            <a:ext cx="532390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9" name="Right Arrow 8"/>
          <p:cNvSpPr/>
          <p:nvPr/>
        </p:nvSpPr>
        <p:spPr>
          <a:xfrm flipH="1">
            <a:off x="1013048" y="4110908"/>
            <a:ext cx="532390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619672" y="4936296"/>
            <a:ext cx="2572001" cy="10935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Should populate with</a:t>
            </a:r>
          </a:p>
          <a:p>
            <a:r>
              <a:rPr lang="en-US" dirty="0"/>
              <a:t>Scene &gt; </a:t>
            </a:r>
            <a:r>
              <a:rPr lang="en-US" dirty="0" err="1"/>
              <a:t>IGTLConnector</a:t>
            </a:r>
            <a:r>
              <a:rPr lang="en-US" dirty="0"/>
              <a:t> &gt; IN &gt; </a:t>
            </a:r>
            <a:r>
              <a:rPr lang="en-US" dirty="0" err="1"/>
              <a:t>Image_Reference</a:t>
            </a:r>
            <a:r>
              <a:rPr lang="en-US" dirty="0"/>
              <a:t> </a:t>
            </a:r>
          </a:p>
        </p:txBody>
      </p:sp>
      <p:sp>
        <p:nvSpPr>
          <p:cNvPr id="10" name="Right Arrow 9"/>
          <p:cNvSpPr/>
          <p:nvPr/>
        </p:nvSpPr>
        <p:spPr>
          <a:xfrm flipH="1">
            <a:off x="919203" y="4869160"/>
            <a:ext cx="720080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See</a:t>
            </a:r>
          </a:p>
        </p:txBody>
      </p:sp>
    </p:spTree>
    <p:extLst>
      <p:ext uri="{BB962C8B-B14F-4D97-AF65-F5344CB8AC3E}">
        <p14:creationId xmlns:p14="http://schemas.microsoft.com/office/powerpoint/2010/main" val="38397100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 Sent Images</a:t>
            </a:r>
            <a:endParaRPr lang="en-CA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A636E-A6CD-47F7-B674-0664EFC36B17}" type="datetime1">
              <a:rPr lang="en-CA" smtClean="0"/>
              <a:t>2021-05-03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Laboratory for Percutaneous Surgery (The Perk Lab) – Copyright © Queen’s University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008EC-8F43-4B00-B358-048442A1BFBF}" type="slidenum">
              <a:rPr lang="en-CA" smtClean="0"/>
              <a:pPr/>
              <a:t>35</a:t>
            </a:fld>
            <a:endParaRPr lang="en-CA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8625" y="1335136"/>
            <a:ext cx="8805863" cy="4745539"/>
          </a:xfrm>
          <a:prstGeom prst="rect">
            <a:avLst/>
          </a:prstGeom>
        </p:spPr>
      </p:pic>
      <p:sp>
        <p:nvSpPr>
          <p:cNvPr id="11" name="Right Arrow 10"/>
          <p:cNvSpPr/>
          <p:nvPr/>
        </p:nvSpPr>
        <p:spPr>
          <a:xfrm flipH="1">
            <a:off x="5094983" y="1772816"/>
            <a:ext cx="532390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3" name="Right Arrow 12"/>
          <p:cNvSpPr/>
          <p:nvPr/>
        </p:nvSpPr>
        <p:spPr>
          <a:xfrm flipH="1">
            <a:off x="3131840" y="1556792"/>
            <a:ext cx="532390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0844694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Content Placeholder 15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7504" y="1392756"/>
            <a:ext cx="8939336" cy="47869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 Sent Images</a:t>
            </a:r>
            <a:endParaRPr lang="en-CA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A636E-A6CD-47F7-B674-0664EFC36B17}" type="datetime1">
              <a:rPr lang="en-CA" smtClean="0"/>
              <a:t>2021-05-03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Laboratory for Percutaneous Surgery (The Perk Lab) – Copyright © Queen’s University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008EC-8F43-4B00-B358-048442A1BFBF}" type="slidenum">
              <a:rPr lang="en-CA" smtClean="0"/>
              <a:pPr/>
              <a:t>36</a:t>
            </a:fld>
            <a:endParaRPr lang="en-CA" dirty="0"/>
          </a:p>
        </p:txBody>
      </p:sp>
      <p:sp>
        <p:nvSpPr>
          <p:cNvPr id="11" name="Right Arrow 10"/>
          <p:cNvSpPr/>
          <p:nvPr/>
        </p:nvSpPr>
        <p:spPr>
          <a:xfrm flipH="1">
            <a:off x="3131840" y="1556792"/>
            <a:ext cx="532390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4" name="Right Arrow 13"/>
          <p:cNvSpPr/>
          <p:nvPr/>
        </p:nvSpPr>
        <p:spPr>
          <a:xfrm flipH="1">
            <a:off x="8326760" y="3466148"/>
            <a:ext cx="720080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See</a:t>
            </a:r>
          </a:p>
        </p:txBody>
      </p:sp>
    </p:spTree>
    <p:extLst>
      <p:ext uri="{BB962C8B-B14F-4D97-AF65-F5344CB8AC3E}">
        <p14:creationId xmlns:p14="http://schemas.microsoft.com/office/powerpoint/2010/main" val="16080556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Edit Configuration Files</a:t>
            </a:r>
            <a:endParaRPr lang="en-CA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5723" y="1600200"/>
            <a:ext cx="7912554" cy="4525963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A636E-A6CD-47F7-B674-0664EFC36B17}" type="datetime1">
              <a:rPr lang="en-CA" smtClean="0"/>
              <a:t>2021-05-03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Laboratory for Percutaneous Surgery (The Perk Lab) – Copyright © Queen’s University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008EC-8F43-4B00-B358-048442A1BFBF}" type="slidenum">
              <a:rPr lang="en-CA" smtClean="0"/>
              <a:pPr/>
              <a:t>37</a:t>
            </a:fld>
            <a:endParaRPr lang="en-CA" dirty="0"/>
          </a:p>
        </p:txBody>
      </p:sp>
      <p:sp>
        <p:nvSpPr>
          <p:cNvPr id="8" name="Right Arrow 7"/>
          <p:cNvSpPr/>
          <p:nvPr/>
        </p:nvSpPr>
        <p:spPr>
          <a:xfrm flipH="1">
            <a:off x="8360090" y="2996952"/>
            <a:ext cx="532390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9" name="Right Arrow 8"/>
          <p:cNvSpPr/>
          <p:nvPr/>
        </p:nvSpPr>
        <p:spPr>
          <a:xfrm flipH="1">
            <a:off x="5652120" y="3574231"/>
            <a:ext cx="720080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See</a:t>
            </a:r>
          </a:p>
        </p:txBody>
      </p:sp>
    </p:spTree>
    <p:extLst>
      <p:ext uri="{BB962C8B-B14F-4D97-AF65-F5344CB8AC3E}">
        <p14:creationId xmlns:p14="http://schemas.microsoft.com/office/powerpoint/2010/main" val="21339824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Orienting Image Properly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CA" sz="14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&lt;Device</a:t>
            </a:r>
            <a:endParaRPr lang="en-CA" sz="14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CA" sz="1400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Id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CA" sz="1400" b="1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CA" sz="1400" b="1" dirty="0" err="1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VideoDevice</a:t>
            </a:r>
            <a:r>
              <a:rPr lang="en-CA" sz="1400" b="1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CA" sz="1400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Type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CA" sz="1400" b="1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CA" sz="1400" b="1" dirty="0" err="1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MmfVideo</a:t>
            </a:r>
            <a:r>
              <a:rPr lang="en-CA" sz="1400" b="1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CA" sz="1400" dirty="0" err="1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FrameSize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CA" sz="1400" b="1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"640 480"</a:t>
            </a:r>
            <a:endParaRPr lang="en-CA" sz="14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CA" sz="1400" dirty="0" err="1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VideoFormat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CA" sz="1400" b="1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"YUY2"</a:t>
            </a:r>
            <a:endParaRPr lang="en-CA" sz="14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CA" sz="1400" dirty="0" err="1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CaptureDeviceId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CA" sz="1400" b="1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"0"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CA" sz="14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CA" sz="1400" b="1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CA" sz="14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CA" sz="1400" dirty="0" err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DataSources</a:t>
            </a:r>
            <a:r>
              <a:rPr lang="en-CA" sz="14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CA" sz="1400" b="1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CA" sz="14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CA" sz="1400" dirty="0" err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DataSource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CA" sz="1400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Type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CA" sz="1400" b="1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"Video"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CA" sz="1400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Id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CA" sz="1400" b="1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"Video"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CA" sz="1400" dirty="0" err="1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PortUsImageOrientation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CA" sz="1400" b="1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"UN"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CA" sz="1400" dirty="0" err="1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ImageType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CA" sz="1400" b="1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"RGB_COLOR"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CA" sz="14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endParaRPr lang="en-CA" sz="1400" b="1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CA" sz="14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CA" sz="1400" dirty="0" err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DataSources</a:t>
            </a:r>
            <a:r>
              <a:rPr lang="en-CA" sz="14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CA" sz="14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CA" sz="14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CA" sz="1400" dirty="0" err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OutputChannels</a:t>
            </a:r>
            <a:r>
              <a:rPr lang="en-CA" sz="14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CA" sz="1400" b="1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CA" sz="14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CA" sz="1400" dirty="0" err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OutputChannel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CA" sz="1400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Id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CA" sz="1400" b="1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CA" sz="1400" b="1" dirty="0" err="1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VideoStream</a:t>
            </a:r>
            <a:r>
              <a:rPr lang="en-CA" sz="1400" b="1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CA" sz="1400" dirty="0" err="1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VideoDataSourceId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CA" sz="1400" b="1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"Video"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CA" sz="14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endParaRPr lang="en-CA" sz="1400" b="1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CA" sz="14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CA" sz="1400" dirty="0" err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OutputChannels</a:t>
            </a:r>
            <a:r>
              <a:rPr lang="en-CA" sz="14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CA" sz="1400" b="1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CA" sz="14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&lt;/Device&gt;</a:t>
            </a:r>
            <a:endParaRPr lang="en-CA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A636E-A6CD-47F7-B674-0664EFC36B17}" type="datetime1">
              <a:rPr lang="en-CA" smtClean="0"/>
              <a:t>2021-05-03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Laboratory for Percutaneous Surgery (The Perk Lab) – Copyright © Queen’s University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008EC-8F43-4B00-B358-048442A1BFBF}" type="slidenum">
              <a:rPr lang="en-CA" smtClean="0"/>
              <a:pPr/>
              <a:t>38</a:t>
            </a:fld>
            <a:endParaRPr lang="en-CA" dirty="0"/>
          </a:p>
        </p:txBody>
      </p:sp>
      <p:sp>
        <p:nvSpPr>
          <p:cNvPr id="8" name="Rectangle 7"/>
          <p:cNvSpPr/>
          <p:nvPr/>
        </p:nvSpPr>
        <p:spPr>
          <a:xfrm>
            <a:off x="5528391" y="1720046"/>
            <a:ext cx="2572001" cy="8689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Change to “UN”</a:t>
            </a:r>
          </a:p>
          <a:p>
            <a:r>
              <a:rPr lang="en-US" dirty="0"/>
              <a:t>(if this does not work, try “MN”)</a:t>
            </a:r>
          </a:p>
        </p:txBody>
      </p:sp>
      <p:sp>
        <p:nvSpPr>
          <p:cNvPr id="7" name="Right Arrow 6"/>
          <p:cNvSpPr/>
          <p:nvPr/>
        </p:nvSpPr>
        <p:spPr>
          <a:xfrm rot="16200000" flipH="1">
            <a:off x="7633258" y="2527982"/>
            <a:ext cx="504056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2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t="41706" b="6319"/>
          <a:stretch/>
        </p:blipFill>
        <p:spPr>
          <a:xfrm>
            <a:off x="1752600" y="5373215"/>
            <a:ext cx="5638800" cy="792089"/>
          </a:xfrm>
          <a:prstGeom prst="rect">
            <a:avLst/>
          </a:prstGeom>
        </p:spPr>
      </p:pic>
      <p:sp>
        <p:nvSpPr>
          <p:cNvPr id="12" name="Right Arrow 11"/>
          <p:cNvSpPr/>
          <p:nvPr/>
        </p:nvSpPr>
        <p:spPr>
          <a:xfrm flipH="1">
            <a:off x="4932040" y="5374407"/>
            <a:ext cx="648072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1,3</a:t>
            </a:r>
          </a:p>
        </p:txBody>
      </p:sp>
    </p:spTree>
    <p:extLst>
      <p:ext uri="{BB962C8B-B14F-4D97-AF65-F5344CB8AC3E}">
        <p14:creationId xmlns:p14="http://schemas.microsoft.com/office/powerpoint/2010/main" val="240604643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4752" y="1370072"/>
            <a:ext cx="8922088" cy="462708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 Sent Images</a:t>
            </a:r>
            <a:endParaRPr lang="en-CA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A636E-A6CD-47F7-B674-0664EFC36B17}" type="datetime1">
              <a:rPr lang="en-CA" smtClean="0"/>
              <a:t>2021-05-03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Laboratory for Percutaneous Surgery (The Perk Lab) – Copyright © Queen’s University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008EC-8F43-4B00-B358-048442A1BFBF}" type="slidenum">
              <a:rPr lang="en-CA" smtClean="0"/>
              <a:pPr/>
              <a:t>39</a:t>
            </a:fld>
            <a:endParaRPr lang="en-CA" dirty="0"/>
          </a:p>
        </p:txBody>
      </p:sp>
      <p:sp>
        <p:nvSpPr>
          <p:cNvPr id="14" name="Right Arrow 13"/>
          <p:cNvSpPr/>
          <p:nvPr/>
        </p:nvSpPr>
        <p:spPr>
          <a:xfrm flipH="1">
            <a:off x="8326760" y="3466148"/>
            <a:ext cx="720080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See</a:t>
            </a:r>
          </a:p>
        </p:txBody>
      </p:sp>
    </p:spTree>
    <p:extLst>
      <p:ext uri="{BB962C8B-B14F-4D97-AF65-F5344CB8AC3E}">
        <p14:creationId xmlns:p14="http://schemas.microsoft.com/office/powerpoint/2010/main" val="7010368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Plus Server Application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4744"/>
            <a:ext cx="8229600" cy="4929411"/>
          </a:xfrm>
        </p:spPr>
        <p:txBody>
          <a:bodyPr/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CA" dirty="0"/>
              <a:t>Connect to hardware devices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CA" dirty="0"/>
              <a:t>Broadcast data via OpenIGTLink (e.g. to 3D Slicer)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CA" dirty="0"/>
              <a:t>Remote control access from 3D Slicer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CA" dirty="0"/>
              <a:t>Start/stop device connections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CA" dirty="0"/>
              <a:t>Data recording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CA" dirty="0"/>
              <a:t>Volume reconstruction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201" y="3677687"/>
            <a:ext cx="4320000" cy="234360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t="890"/>
          <a:stretch/>
        </p:blipFill>
        <p:spPr>
          <a:xfrm>
            <a:off x="4572000" y="3677686"/>
            <a:ext cx="4358799" cy="2343601"/>
          </a:xfrm>
          <a:prstGeom prst="rect">
            <a:avLst/>
          </a:prstGeom>
        </p:spPr>
      </p:pic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1C9A8-866C-4B4D-B031-56B044426864}" type="datetime1">
              <a:rPr lang="en-CA" smtClean="0"/>
              <a:t>2021-05-03</a:t>
            </a:fld>
            <a:endParaRPr lang="en-CA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Laboratory for Percutaneous Surgery (The Perk Lab) – Copyright © Queen’s University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008EC-8F43-4B00-B358-048442A1BFBF}" type="slidenum">
              <a:rPr lang="en-CA" smtClean="0"/>
              <a:pPr/>
              <a:t>4</a:t>
            </a:fld>
            <a:endParaRPr lang="en-CA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4CD4C22-4E18-45EC-AEAA-3C1EB5C863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1399" y="1998309"/>
            <a:ext cx="1620000" cy="16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63613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Increase Image Resolution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CA" sz="14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&lt;Device</a:t>
            </a:r>
            <a:endParaRPr lang="en-CA" sz="14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CA" sz="1400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Id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CA" sz="1400" b="1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CA" sz="1400" b="1" dirty="0" err="1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VideoDevice</a:t>
            </a:r>
            <a:r>
              <a:rPr lang="en-CA" sz="1400" b="1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CA" sz="1400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Type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CA" sz="1400" b="1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CA" sz="1400" b="1" dirty="0" err="1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MmfVideo</a:t>
            </a:r>
            <a:r>
              <a:rPr lang="en-CA" sz="1400" b="1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CA" sz="1400" dirty="0" err="1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FrameSize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CA" sz="1400" b="1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“1280 720"</a:t>
            </a:r>
            <a:endParaRPr lang="en-CA" sz="14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CA" sz="1400" dirty="0" err="1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VideoFormat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CA" sz="1400" b="1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"YUY2"</a:t>
            </a:r>
            <a:endParaRPr lang="en-CA" sz="14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CA" sz="1400" dirty="0" err="1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CaptureDeviceId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CA" sz="1400" b="1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"0"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CA" sz="14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CA" sz="1400" b="1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CA" sz="14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CA" sz="1400" dirty="0" err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DataSources</a:t>
            </a:r>
            <a:r>
              <a:rPr lang="en-CA" sz="14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CA" sz="1400" b="1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CA" sz="14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CA" sz="1400" dirty="0" err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DataSource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CA" sz="1400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Type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CA" sz="1400" b="1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"Video"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CA" sz="1400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Id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CA" sz="1400" b="1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"Video"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CA" sz="1400" dirty="0" err="1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PortUsImageOrientation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CA" sz="1400" b="1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"UN"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CA" sz="1400" dirty="0" err="1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ImageType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CA" sz="1400" b="1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"RGB_COLOR"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CA" sz="14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endParaRPr lang="en-CA" sz="1400" b="1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CA" sz="14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CA" sz="1400" dirty="0" err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DataSources</a:t>
            </a:r>
            <a:r>
              <a:rPr lang="en-CA" sz="14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CA" sz="14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CA" sz="14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CA" sz="1400" dirty="0" err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OutputChannels</a:t>
            </a:r>
            <a:r>
              <a:rPr lang="en-CA" sz="14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CA" sz="1400" b="1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CA" sz="14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CA" sz="1400" dirty="0" err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OutputChannel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CA" sz="1400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Id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CA" sz="1400" b="1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CA" sz="1400" b="1" dirty="0" err="1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VideoStream</a:t>
            </a:r>
            <a:r>
              <a:rPr lang="en-CA" sz="1400" b="1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CA" sz="1400" dirty="0" err="1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VideoDataSourceId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CA" sz="1400" b="1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"Video"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CA" sz="14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endParaRPr lang="en-CA" sz="1400" b="1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CA" sz="14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CA" sz="1400" dirty="0" err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OutputChannels</a:t>
            </a:r>
            <a:r>
              <a:rPr lang="en-CA" sz="14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CA" sz="1400" b="1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CA" sz="14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&lt;/Device&gt;</a:t>
            </a:r>
            <a:endParaRPr lang="en-CA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A636E-A6CD-47F7-B674-0664EFC36B17}" type="datetime1">
              <a:rPr lang="en-CA" smtClean="0"/>
              <a:t>2021-05-03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Laboratory for Percutaneous Surgery (The Perk Lab) – Copyright © Queen’s University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008EC-8F43-4B00-B358-048442A1BFBF}" type="slidenum">
              <a:rPr lang="en-CA" smtClean="0"/>
              <a:pPr/>
              <a:t>40</a:t>
            </a:fld>
            <a:endParaRPr lang="en-CA" dirty="0"/>
          </a:p>
        </p:txBody>
      </p:sp>
      <p:sp>
        <p:nvSpPr>
          <p:cNvPr id="8" name="Rectangle 7"/>
          <p:cNvSpPr/>
          <p:nvPr/>
        </p:nvSpPr>
        <p:spPr>
          <a:xfrm>
            <a:off x="3851920" y="1464738"/>
            <a:ext cx="4300193" cy="15647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Change to “1280 720”</a:t>
            </a:r>
          </a:p>
          <a:p>
            <a:r>
              <a:rPr lang="en-US" dirty="0"/>
              <a:t>Not all webcams support all resolutions (check for list of supported resolutions in PLUS message log)</a:t>
            </a:r>
          </a:p>
        </p:txBody>
      </p:sp>
      <p:sp>
        <p:nvSpPr>
          <p:cNvPr id="7" name="Right Arrow 6"/>
          <p:cNvSpPr/>
          <p:nvPr/>
        </p:nvSpPr>
        <p:spPr>
          <a:xfrm flipH="1">
            <a:off x="3419872" y="2060848"/>
            <a:ext cx="504056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2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/>
          <a:srcRect t="41706" b="6319"/>
          <a:stretch/>
        </p:blipFill>
        <p:spPr>
          <a:xfrm>
            <a:off x="1752600" y="5373215"/>
            <a:ext cx="5638800" cy="792089"/>
          </a:xfrm>
          <a:prstGeom prst="rect">
            <a:avLst/>
          </a:prstGeom>
        </p:spPr>
      </p:pic>
      <p:sp>
        <p:nvSpPr>
          <p:cNvPr id="14" name="Right Arrow 13"/>
          <p:cNvSpPr/>
          <p:nvPr/>
        </p:nvSpPr>
        <p:spPr>
          <a:xfrm flipH="1">
            <a:off x="4932040" y="5374407"/>
            <a:ext cx="648072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1,3</a:t>
            </a:r>
          </a:p>
        </p:txBody>
      </p:sp>
    </p:spTree>
    <p:extLst>
      <p:ext uri="{BB962C8B-B14F-4D97-AF65-F5344CB8AC3E}">
        <p14:creationId xmlns:p14="http://schemas.microsoft.com/office/powerpoint/2010/main" val="264013834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 Sent Images</a:t>
            </a:r>
            <a:endParaRPr lang="en-CA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1651" y="1368082"/>
            <a:ext cx="8875189" cy="4651823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A636E-A6CD-47F7-B674-0664EFC36B17}" type="datetime1">
              <a:rPr lang="en-CA" smtClean="0"/>
              <a:t>2021-05-03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Laboratory for Percutaneous Surgery (The Perk Lab) – Copyright © Queen’s University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008EC-8F43-4B00-B358-048442A1BFBF}" type="slidenum">
              <a:rPr lang="en-CA" smtClean="0"/>
              <a:pPr/>
              <a:t>41</a:t>
            </a:fld>
            <a:endParaRPr lang="en-CA" dirty="0"/>
          </a:p>
        </p:txBody>
      </p:sp>
      <p:sp>
        <p:nvSpPr>
          <p:cNvPr id="8" name="Right Arrow 7"/>
          <p:cNvSpPr/>
          <p:nvPr/>
        </p:nvSpPr>
        <p:spPr>
          <a:xfrm flipH="1">
            <a:off x="8326760" y="3466148"/>
            <a:ext cx="720080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See</a:t>
            </a:r>
          </a:p>
        </p:txBody>
      </p:sp>
      <p:sp>
        <p:nvSpPr>
          <p:cNvPr id="9" name="Right Arrow 8"/>
          <p:cNvSpPr/>
          <p:nvPr/>
        </p:nvSpPr>
        <p:spPr>
          <a:xfrm flipH="1">
            <a:off x="3131840" y="1556792"/>
            <a:ext cx="1296144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</a:rPr>
              <a:t>Re-center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888151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Crop Image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CA" sz="14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&lt;Device</a:t>
            </a:r>
            <a:endParaRPr lang="en-CA" sz="14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CA" sz="1400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Id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CA" sz="1400" b="1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CA" sz="1400" b="1" dirty="0" err="1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VideoDevice</a:t>
            </a:r>
            <a:r>
              <a:rPr lang="en-CA" sz="1400" b="1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CA" sz="1400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Type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CA" sz="1400" b="1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CA" sz="1400" b="1" dirty="0" err="1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MmfVideo</a:t>
            </a:r>
            <a:r>
              <a:rPr lang="en-CA" sz="1400" b="1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CA" sz="1400" dirty="0" err="1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FrameSize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CA" sz="1400" b="1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“1280 720"</a:t>
            </a:r>
            <a:endParaRPr lang="en-CA" sz="14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CA" sz="1400" dirty="0" err="1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VideoFormat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CA" sz="1400" b="1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"YUY2"</a:t>
            </a:r>
            <a:endParaRPr lang="en-CA" sz="14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CA" sz="1400" dirty="0" err="1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CaptureDeviceId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CA" sz="1400" b="1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"0"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CA" sz="14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CA" sz="1400" b="1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CA" sz="14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CA" sz="1400" dirty="0" err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DataSources</a:t>
            </a:r>
            <a:r>
              <a:rPr lang="en-CA" sz="14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CA" sz="1400" b="1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CA" sz="14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CA" sz="1400" dirty="0" err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DataSource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CA" sz="1400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Type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CA" sz="1400" b="1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"Video"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CA" sz="1400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Id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CA" sz="1400" b="1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"Video"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CA" sz="1400" dirty="0" err="1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PortUsImageOrientation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CA" sz="1400" b="1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"UN“ </a:t>
            </a:r>
            <a:r>
              <a:rPr lang="en-CA" sz="1400" dirty="0" err="1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ImageType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CA" sz="1400" b="1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"RGB_COLOR"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CA" sz="1400" dirty="0" err="1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ClipRectangleOrigin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CA" sz="1400" b="1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"300 300"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CA" sz="1400" dirty="0" err="1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ClipRectangleSize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CA" sz="1400" b="1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“400 400"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CA" sz="14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  &lt;/</a:t>
            </a:r>
            <a:r>
              <a:rPr lang="en-CA" sz="1400" dirty="0" err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DataSources</a:t>
            </a:r>
            <a:r>
              <a:rPr lang="en-CA" sz="14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CA" sz="14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CA" sz="14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CA" sz="1400" dirty="0" err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OutputChannels</a:t>
            </a:r>
            <a:r>
              <a:rPr lang="en-CA" sz="14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CA" sz="1400" b="1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CA" sz="14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CA" sz="1400" dirty="0" err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OutputChannel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CA" sz="1400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Id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CA" sz="1400" b="1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CA" sz="1400" b="1" dirty="0" err="1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VideoStream</a:t>
            </a:r>
            <a:r>
              <a:rPr lang="en-CA" sz="1400" b="1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CA" sz="1400" dirty="0" err="1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VideoDataSourceId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CA" sz="1400" b="1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"Video"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CA" sz="14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endParaRPr lang="en-CA" sz="1400" b="1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CA" sz="14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CA" sz="1400" dirty="0" err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OutputChannels</a:t>
            </a:r>
            <a:r>
              <a:rPr lang="en-CA" sz="14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CA" sz="1400" b="1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CA" sz="14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&lt;/Device&gt;</a:t>
            </a:r>
            <a:endParaRPr lang="en-CA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A636E-A6CD-47F7-B674-0664EFC36B17}" type="datetime1">
              <a:rPr lang="en-CA" smtClean="0"/>
              <a:t>2021-05-03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Laboratory for Percutaneous Surgery (The Perk Lab) – Copyright © Queen’s University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008EC-8F43-4B00-B358-048442A1BFBF}" type="slidenum">
              <a:rPr lang="en-CA" smtClean="0"/>
              <a:pPr/>
              <a:t>42</a:t>
            </a:fld>
            <a:endParaRPr lang="en-CA" dirty="0"/>
          </a:p>
        </p:txBody>
      </p:sp>
      <p:sp>
        <p:nvSpPr>
          <p:cNvPr id="8" name="Rectangle 7"/>
          <p:cNvSpPr/>
          <p:nvPr/>
        </p:nvSpPr>
        <p:spPr>
          <a:xfrm>
            <a:off x="3851920" y="2276872"/>
            <a:ext cx="4300193" cy="6806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Add  </a:t>
            </a:r>
            <a:r>
              <a:rPr lang="en-US" dirty="0" err="1"/>
              <a:t>ClipRectangleOrigin</a:t>
            </a:r>
            <a:r>
              <a:rPr lang="en-US" dirty="0"/>
              <a:t>="300 300" </a:t>
            </a:r>
            <a:r>
              <a:rPr lang="en-US" dirty="0" err="1"/>
              <a:t>ClipRectangleSize</a:t>
            </a:r>
            <a:r>
              <a:rPr lang="en-US" dirty="0"/>
              <a:t>=“400 400"</a:t>
            </a:r>
          </a:p>
        </p:txBody>
      </p:sp>
      <p:sp>
        <p:nvSpPr>
          <p:cNvPr id="7" name="Right Arrow 6"/>
          <p:cNvSpPr/>
          <p:nvPr/>
        </p:nvSpPr>
        <p:spPr>
          <a:xfrm rot="16200000" flipH="1">
            <a:off x="6850422" y="2867192"/>
            <a:ext cx="504056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2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/>
          <a:srcRect t="41706" b="6319"/>
          <a:stretch/>
        </p:blipFill>
        <p:spPr>
          <a:xfrm>
            <a:off x="1752600" y="5373215"/>
            <a:ext cx="5638800" cy="792089"/>
          </a:xfrm>
          <a:prstGeom prst="rect">
            <a:avLst/>
          </a:prstGeom>
        </p:spPr>
      </p:pic>
      <p:sp>
        <p:nvSpPr>
          <p:cNvPr id="14" name="Right Arrow 13"/>
          <p:cNvSpPr/>
          <p:nvPr/>
        </p:nvSpPr>
        <p:spPr>
          <a:xfrm flipH="1">
            <a:off x="4932040" y="5374407"/>
            <a:ext cx="648072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1,3</a:t>
            </a:r>
          </a:p>
        </p:txBody>
      </p:sp>
    </p:spTree>
    <p:extLst>
      <p:ext uri="{BB962C8B-B14F-4D97-AF65-F5344CB8AC3E}">
        <p14:creationId xmlns:p14="http://schemas.microsoft.com/office/powerpoint/2010/main" val="157748094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8215" y="1337814"/>
            <a:ext cx="8886273" cy="470318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 Sent Images</a:t>
            </a:r>
            <a:endParaRPr lang="en-CA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A636E-A6CD-47F7-B674-0664EFC36B17}" type="datetime1">
              <a:rPr lang="en-CA" smtClean="0"/>
              <a:t>2021-05-03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Laboratory for Percutaneous Surgery (The Perk Lab) – Copyright © Queen’s University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008EC-8F43-4B00-B358-048442A1BFBF}" type="slidenum">
              <a:rPr lang="en-CA" smtClean="0"/>
              <a:pPr/>
              <a:t>43</a:t>
            </a:fld>
            <a:endParaRPr lang="en-CA" dirty="0"/>
          </a:p>
        </p:txBody>
      </p:sp>
      <p:sp>
        <p:nvSpPr>
          <p:cNvPr id="8" name="Right Arrow 7"/>
          <p:cNvSpPr/>
          <p:nvPr/>
        </p:nvSpPr>
        <p:spPr>
          <a:xfrm flipH="1">
            <a:off x="8326760" y="3466148"/>
            <a:ext cx="720080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See</a:t>
            </a:r>
          </a:p>
        </p:txBody>
      </p:sp>
      <p:sp>
        <p:nvSpPr>
          <p:cNvPr id="9" name="Right Arrow 8"/>
          <p:cNvSpPr/>
          <p:nvPr/>
        </p:nvSpPr>
        <p:spPr>
          <a:xfrm flipH="1">
            <a:off x="3203848" y="1556792"/>
            <a:ext cx="1296144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Re-center</a:t>
            </a:r>
          </a:p>
        </p:txBody>
      </p:sp>
    </p:spTree>
    <p:extLst>
      <p:ext uri="{BB962C8B-B14F-4D97-AF65-F5344CB8AC3E}">
        <p14:creationId xmlns:p14="http://schemas.microsoft.com/office/powerpoint/2010/main" val="130438960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PLUS Configuration File Tutorial:</a:t>
            </a:r>
            <a:br>
              <a:rPr lang="en-US" dirty="0"/>
            </a:br>
            <a:r>
              <a:rPr lang="en-US" dirty="0"/>
              <a:t>Optical Marker Tracking</a:t>
            </a:r>
            <a:endParaRPr lang="en-CA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5486203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 PLUS Server Launcher</a:t>
            </a:r>
            <a:endParaRPr lang="en-CA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85950" y="1881981"/>
            <a:ext cx="5372100" cy="39624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A636E-A6CD-47F7-B674-0664EFC36B17}" type="datetime1">
              <a:rPr lang="en-CA" smtClean="0"/>
              <a:t>2021-05-03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Laboratory for Percutaneous Surgery (The Perk Lab) – Copyright © Queen’s University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008EC-8F43-4B00-B358-048442A1BFBF}" type="slidenum">
              <a:rPr lang="en-CA" smtClean="0"/>
              <a:pPr/>
              <a:t>45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26123338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 Configuration File Directory</a:t>
            </a:r>
            <a:endParaRPr lang="en-CA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05195" y="1600200"/>
            <a:ext cx="6333609" cy="4525963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A636E-A6CD-47F7-B674-0664EFC36B17}" type="datetime1">
              <a:rPr lang="en-CA" smtClean="0"/>
              <a:t>2021-05-03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Laboratory for Percutaneous Surgery (The Perk Lab) – Copyright © Queen’s University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008EC-8F43-4B00-B358-048442A1BFBF}" type="slidenum">
              <a:rPr lang="en-CA" smtClean="0"/>
              <a:pPr/>
              <a:t>46</a:t>
            </a:fld>
            <a:endParaRPr lang="en-CA" dirty="0"/>
          </a:p>
        </p:txBody>
      </p:sp>
      <p:sp>
        <p:nvSpPr>
          <p:cNvPr id="8" name="Right Arrow 7"/>
          <p:cNvSpPr/>
          <p:nvPr/>
        </p:nvSpPr>
        <p:spPr>
          <a:xfrm flipH="1">
            <a:off x="6084168" y="2060848"/>
            <a:ext cx="532390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0" name="Right Arrow 9"/>
          <p:cNvSpPr/>
          <p:nvPr/>
        </p:nvSpPr>
        <p:spPr>
          <a:xfrm flipH="1">
            <a:off x="6626727" y="5445224"/>
            <a:ext cx="532390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652120" y="2714973"/>
            <a:ext cx="3491880" cy="12180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Directory where you installed PLUS (C:/Users/&lt;YourUserName&gt;/PlusApp-…-Win32/config)</a:t>
            </a:r>
          </a:p>
          <a:p>
            <a:r>
              <a:rPr lang="en-US" dirty="0"/>
              <a:t>Choose “</a:t>
            </a:r>
            <a:r>
              <a:rPr lang="en-US" dirty="0" err="1"/>
              <a:t>config</a:t>
            </a:r>
            <a:r>
              <a:rPr lang="en-US" dirty="0"/>
              <a:t>” subdirectory</a:t>
            </a:r>
          </a:p>
        </p:txBody>
      </p:sp>
      <p:sp>
        <p:nvSpPr>
          <p:cNvPr id="9" name="Right Arrow 8"/>
          <p:cNvSpPr/>
          <p:nvPr/>
        </p:nvSpPr>
        <p:spPr>
          <a:xfrm flipH="1">
            <a:off x="5148064" y="2630799"/>
            <a:ext cx="532390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89579168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19673" y="1242282"/>
            <a:ext cx="5501476" cy="488388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Choose Configuration for Optical Tracking</a:t>
            </a:r>
            <a:endParaRPr lang="en-CA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A636E-A6CD-47F7-B674-0664EFC36B17}" type="datetime1">
              <a:rPr lang="en-CA" smtClean="0"/>
              <a:t>2021-05-03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Laboratory for Percutaneous Surgery (The Perk Lab) – Copyright © Queen’s University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008EC-8F43-4B00-B358-048442A1BFBF}" type="slidenum">
              <a:rPr lang="en-CA" smtClean="0"/>
              <a:pPr/>
              <a:t>47</a:t>
            </a:fld>
            <a:endParaRPr lang="en-CA" dirty="0"/>
          </a:p>
        </p:txBody>
      </p:sp>
      <p:sp>
        <p:nvSpPr>
          <p:cNvPr id="8" name="Right Arrow 7"/>
          <p:cNvSpPr/>
          <p:nvPr/>
        </p:nvSpPr>
        <p:spPr>
          <a:xfrm flipH="1">
            <a:off x="4989844" y="1913797"/>
            <a:ext cx="532390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9" name="Right Arrow 8"/>
          <p:cNvSpPr/>
          <p:nvPr/>
        </p:nvSpPr>
        <p:spPr>
          <a:xfrm flipH="1">
            <a:off x="4472437" y="3573016"/>
            <a:ext cx="532390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37352809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528" y="1089027"/>
            <a:ext cx="8496944" cy="514503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Edit Configuration Files</a:t>
            </a:r>
            <a:endParaRPr lang="en-CA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A636E-A6CD-47F7-B674-0664EFC36B17}" type="datetime1">
              <a:rPr lang="en-CA" smtClean="0"/>
              <a:t>2021-05-03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Laboratory for Percutaneous Surgery (The Perk Lab) – Copyright © Queen’s University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008EC-8F43-4B00-B358-048442A1BFBF}" type="slidenum">
              <a:rPr lang="en-CA" smtClean="0"/>
              <a:pPr/>
              <a:t>48</a:t>
            </a:fld>
            <a:endParaRPr lang="en-CA" dirty="0"/>
          </a:p>
        </p:txBody>
      </p:sp>
      <p:sp>
        <p:nvSpPr>
          <p:cNvPr id="8" name="Right Arrow 7"/>
          <p:cNvSpPr/>
          <p:nvPr/>
        </p:nvSpPr>
        <p:spPr>
          <a:xfrm flipH="1">
            <a:off x="8635042" y="2924944"/>
            <a:ext cx="532390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9" name="Right Arrow 8"/>
          <p:cNvSpPr/>
          <p:nvPr/>
        </p:nvSpPr>
        <p:spPr>
          <a:xfrm flipH="1">
            <a:off x="6660232" y="4005064"/>
            <a:ext cx="720080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See</a:t>
            </a:r>
          </a:p>
        </p:txBody>
      </p:sp>
    </p:spTree>
    <p:extLst>
      <p:ext uri="{BB962C8B-B14F-4D97-AF65-F5344CB8AC3E}">
        <p14:creationId xmlns:p14="http://schemas.microsoft.com/office/powerpoint/2010/main" val="102348832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512" y="1600200"/>
            <a:ext cx="8856984" cy="4525963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CA" sz="14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&lt;Device</a:t>
            </a:r>
            <a:endParaRPr lang="en-CA" sz="14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CA" sz="1400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Id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CA" sz="1400" b="1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CA" sz="1400" b="1" dirty="0" err="1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TrackerDevice</a:t>
            </a:r>
            <a:r>
              <a:rPr lang="en-CA" sz="1400" b="1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endParaRPr lang="en-CA" sz="14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CA" sz="1400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Type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CA" sz="1400" b="1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CA" sz="1400" b="1" dirty="0" err="1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OpticalMarkerTracker</a:t>
            </a:r>
            <a:r>
              <a:rPr lang="en-CA" sz="1400" b="1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endParaRPr lang="en-CA" sz="14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CA" sz="1400" dirty="0" err="1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CameraCalibrationFile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CA" sz="1400" b="1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CA" sz="1400" b="1" dirty="0" err="1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OpticalMarkerTracker</a:t>
            </a:r>
            <a:r>
              <a:rPr lang="en-CA" sz="1400" b="1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/realsense_gen2_calibration.yml"</a:t>
            </a:r>
            <a:endParaRPr lang="en-CA" sz="14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CA" sz="1400" dirty="0" err="1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ToolReferenceFrame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CA" sz="1400" b="1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"Tracker"</a:t>
            </a:r>
            <a:endParaRPr lang="en-CA" sz="14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CA" sz="1400" dirty="0" err="1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TrackingMethod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CA" sz="1400" b="1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"OPTICAL"</a:t>
            </a:r>
            <a:endParaRPr lang="en-CA" sz="14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CA" sz="1400" dirty="0" err="1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MarkerDictionary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CA" sz="1400" b="1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"ARUCO_MIP_36h12"</a:t>
            </a:r>
            <a:r>
              <a:rPr lang="en-CA" sz="14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CA" sz="1400" b="1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CA" sz="14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CA" sz="1400" dirty="0" err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DataSources</a:t>
            </a:r>
            <a:r>
              <a:rPr lang="en-CA" sz="14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CA" sz="1400" b="1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CA" sz="14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CA" sz="1400" dirty="0" err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DataSource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CA" sz="1400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Type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CA" sz="1400" b="1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"Tool"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CA" sz="1400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Id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CA" sz="1400" b="1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"Marker0"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CA" sz="1400" dirty="0" err="1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MarkerId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CA" sz="1400" b="1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"0"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CA" sz="1400" dirty="0" err="1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MarkerSizeMm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CA" sz="1400" b="1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"80"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CA" sz="14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endParaRPr lang="en-CA" sz="1400" b="1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CA" sz="14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CA" sz="1400" dirty="0" err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DataSource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CA" sz="1400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Type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CA" sz="1400" b="1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"Tool"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CA" sz="1400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Id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CA" sz="1400" b="1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"Marker1"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CA" sz="1400" dirty="0" err="1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MarkerId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CA" sz="1400" b="1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"1"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CA" sz="1400" dirty="0" err="1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MarkerSizeMm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CA" sz="1400" b="1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"80"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CA" sz="14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endParaRPr lang="en-CA" sz="1400" b="1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  &lt;/</a:t>
            </a:r>
            <a:r>
              <a:rPr lang="en-CA" sz="1400" dirty="0" err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DataSources</a:t>
            </a:r>
            <a:r>
              <a:rPr lang="en-CA" sz="14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CA" sz="1400" b="1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CA" sz="14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CA" sz="1400" dirty="0" err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InputChannels</a:t>
            </a:r>
            <a:r>
              <a:rPr lang="en-CA" sz="14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CA" sz="1400" b="1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CA" sz="14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CA" sz="1400" dirty="0" err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InputChannel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CA" sz="1400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Id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CA" sz="1400" b="1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CA" sz="1400" b="1" dirty="0" err="1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VideoStream</a:t>
            </a:r>
            <a:r>
              <a:rPr lang="en-CA" sz="1400" b="1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CA" sz="14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endParaRPr lang="en-CA" sz="1400" b="1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CA" sz="14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CA" sz="1400" dirty="0" err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InputChannels</a:t>
            </a:r>
            <a:r>
              <a:rPr lang="en-CA" sz="14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CA" sz="1400" b="1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CA" sz="14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CA" sz="1400" dirty="0" err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OutputChannels</a:t>
            </a:r>
            <a:r>
              <a:rPr lang="en-CA" sz="14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CA" sz="1400" b="1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CA" sz="14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CA" sz="1400" dirty="0" err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OutputChannel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CA" sz="1400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Id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CA" sz="1400" b="1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CA" sz="1400" b="1" dirty="0" err="1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TrackerStream</a:t>
            </a:r>
            <a:r>
              <a:rPr lang="en-CA" sz="1400" b="1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CA" sz="14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CA" sz="1400" b="1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lang="en-CA" sz="14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CA" sz="1400" dirty="0" err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DataSource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CA" sz="1400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Id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CA" sz="1400" b="1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"Marker0"</a:t>
            </a:r>
            <a:r>
              <a:rPr lang="en-CA" sz="14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endParaRPr lang="en-CA" sz="1400" b="1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lang="en-CA" sz="14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CA" sz="1400" dirty="0" err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DataSource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CA" sz="1400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Id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CA" sz="1400" b="1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"Marker1"</a:t>
            </a:r>
            <a:r>
              <a:rPr lang="en-CA" sz="14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endParaRPr lang="en-CA" sz="1400" b="1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    &lt;/</a:t>
            </a:r>
            <a:r>
              <a:rPr lang="en-CA" sz="1400" dirty="0" err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OutputChannel</a:t>
            </a:r>
            <a:r>
              <a:rPr lang="en-CA" sz="14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CA" sz="1400" b="1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CA" sz="14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CA" sz="1400" dirty="0" err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OutputChannels</a:t>
            </a:r>
            <a:r>
              <a:rPr lang="en-CA" sz="14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CA" sz="1400" b="1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CA" sz="14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&lt;/Device&gt;</a:t>
            </a:r>
            <a:endParaRPr lang="en-CA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400534" y="3789040"/>
            <a:ext cx="2491946" cy="19442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We will only use two markers for our setup.</a:t>
            </a:r>
          </a:p>
          <a:p>
            <a:r>
              <a:rPr lang="en-US" dirty="0"/>
              <a:t>We use markers 0 and 1.</a:t>
            </a: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Remove Unused Markers</a:t>
            </a:r>
            <a:endParaRPr lang="en-CA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A636E-A6CD-47F7-B674-0664EFC36B17}" type="datetime1">
              <a:rPr lang="en-CA" smtClean="0"/>
              <a:t>2021-05-03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Laboratory for Percutaneous Surgery (The Perk Lab) – Copyright © Queen’s University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008EC-8F43-4B00-B358-048442A1BFBF}" type="slidenum">
              <a:rPr lang="en-CA" smtClean="0"/>
              <a:pPr/>
              <a:t>49</a:t>
            </a:fld>
            <a:endParaRPr lang="en-CA" dirty="0"/>
          </a:p>
        </p:txBody>
      </p:sp>
      <p:sp>
        <p:nvSpPr>
          <p:cNvPr id="7" name="Right Arrow 6"/>
          <p:cNvSpPr/>
          <p:nvPr/>
        </p:nvSpPr>
        <p:spPr>
          <a:xfrm flipH="1">
            <a:off x="4860032" y="3715196"/>
            <a:ext cx="1584176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Remove here</a:t>
            </a:r>
          </a:p>
        </p:txBody>
      </p:sp>
      <p:sp>
        <p:nvSpPr>
          <p:cNvPr id="8" name="Right Arrow 7"/>
          <p:cNvSpPr/>
          <p:nvPr/>
        </p:nvSpPr>
        <p:spPr>
          <a:xfrm flipH="1">
            <a:off x="4860032" y="5213736"/>
            <a:ext cx="1584176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Remove here</a:t>
            </a:r>
          </a:p>
        </p:txBody>
      </p:sp>
    </p:spTree>
    <p:extLst>
      <p:ext uri="{BB962C8B-B14F-4D97-AF65-F5344CB8AC3E}">
        <p14:creationId xmlns:p14="http://schemas.microsoft.com/office/powerpoint/2010/main" val="7878580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Plus Server Application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1403648" y="1786006"/>
            <a:ext cx="6840760" cy="3751075"/>
            <a:chOff x="1109998" y="1898796"/>
            <a:chExt cx="7331342" cy="4112173"/>
          </a:xfrm>
        </p:grpSpPr>
        <p:sp>
          <p:nvSpPr>
            <p:cNvPr id="9" name="Rectangle 8"/>
            <p:cNvSpPr/>
            <p:nvPr/>
          </p:nvSpPr>
          <p:spPr>
            <a:xfrm>
              <a:off x="2306749" y="1938671"/>
              <a:ext cx="1039044" cy="68580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317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pic>
          <p:nvPicPr>
            <p:cNvPr id="10" name="Picture 4"/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02661" y="3449619"/>
              <a:ext cx="1149068" cy="1786954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</p:pic>
        <p:grpSp>
          <p:nvGrpSpPr>
            <p:cNvPr id="11" name="Group 10"/>
            <p:cNvGrpSpPr/>
            <p:nvPr/>
          </p:nvGrpSpPr>
          <p:grpSpPr>
            <a:xfrm>
              <a:off x="5275703" y="4288476"/>
              <a:ext cx="2193864" cy="1235357"/>
              <a:chOff x="2937432" y="3748016"/>
              <a:chExt cx="3659899" cy="2489447"/>
            </a:xfrm>
          </p:grpSpPr>
          <p:sp>
            <p:nvSpPr>
              <p:cNvPr id="45" name="Freeform 44"/>
              <p:cNvSpPr/>
              <p:nvPr/>
            </p:nvSpPr>
            <p:spPr>
              <a:xfrm>
                <a:off x="2937432" y="3766750"/>
                <a:ext cx="419539" cy="2470713"/>
              </a:xfrm>
              <a:custGeom>
                <a:avLst/>
                <a:gdLst>
                  <a:gd name="connsiteX0" fmla="*/ 0 w 707571"/>
                  <a:gd name="connsiteY0" fmla="*/ 0 h 2862943"/>
                  <a:gd name="connsiteX1" fmla="*/ 707571 w 707571"/>
                  <a:gd name="connsiteY1" fmla="*/ 707571 h 2862943"/>
                  <a:gd name="connsiteX2" fmla="*/ 707571 w 707571"/>
                  <a:gd name="connsiteY2" fmla="*/ 2862943 h 2862943"/>
                  <a:gd name="connsiteX3" fmla="*/ 10885 w 707571"/>
                  <a:gd name="connsiteY3" fmla="*/ 2166257 h 2862943"/>
                  <a:gd name="connsiteX4" fmla="*/ 0 w 707571"/>
                  <a:gd name="connsiteY4" fmla="*/ 0 h 2862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7571" h="2862943">
                    <a:moveTo>
                      <a:pt x="0" y="0"/>
                    </a:moveTo>
                    <a:lnTo>
                      <a:pt x="707571" y="707571"/>
                    </a:lnTo>
                    <a:lnTo>
                      <a:pt x="707571" y="2862943"/>
                    </a:lnTo>
                    <a:lnTo>
                      <a:pt x="10885" y="2166257"/>
                    </a:lnTo>
                    <a:cubicBezTo>
                      <a:pt x="7257" y="1444171"/>
                      <a:pt x="3628" y="722086"/>
                      <a:pt x="0" y="0"/>
                    </a:cubicBezTo>
                    <a:close/>
                  </a:path>
                </a:pathLst>
              </a:custGeom>
              <a:noFill/>
              <a:ln w="317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600"/>
              </a:p>
            </p:txBody>
          </p:sp>
          <p:sp>
            <p:nvSpPr>
              <p:cNvPr id="46" name="Freeform 45"/>
              <p:cNvSpPr/>
              <p:nvPr/>
            </p:nvSpPr>
            <p:spPr>
              <a:xfrm>
                <a:off x="6177792" y="3748016"/>
                <a:ext cx="419539" cy="2489447"/>
              </a:xfrm>
              <a:custGeom>
                <a:avLst/>
                <a:gdLst>
                  <a:gd name="connsiteX0" fmla="*/ 0 w 707571"/>
                  <a:gd name="connsiteY0" fmla="*/ 0 h 2862943"/>
                  <a:gd name="connsiteX1" fmla="*/ 707571 w 707571"/>
                  <a:gd name="connsiteY1" fmla="*/ 707571 h 2862943"/>
                  <a:gd name="connsiteX2" fmla="*/ 707571 w 707571"/>
                  <a:gd name="connsiteY2" fmla="*/ 2862943 h 2862943"/>
                  <a:gd name="connsiteX3" fmla="*/ 10885 w 707571"/>
                  <a:gd name="connsiteY3" fmla="*/ 2166257 h 2862943"/>
                  <a:gd name="connsiteX4" fmla="*/ 0 w 707571"/>
                  <a:gd name="connsiteY4" fmla="*/ 0 h 2862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7571" h="2862943">
                    <a:moveTo>
                      <a:pt x="0" y="0"/>
                    </a:moveTo>
                    <a:lnTo>
                      <a:pt x="707571" y="707571"/>
                    </a:lnTo>
                    <a:lnTo>
                      <a:pt x="707571" y="2862943"/>
                    </a:lnTo>
                    <a:lnTo>
                      <a:pt x="10885" y="2166257"/>
                    </a:lnTo>
                    <a:cubicBezTo>
                      <a:pt x="7257" y="1444171"/>
                      <a:pt x="3628" y="722086"/>
                      <a:pt x="0" y="0"/>
                    </a:cubicBezTo>
                    <a:close/>
                  </a:path>
                </a:pathLst>
              </a:custGeom>
              <a:noFill/>
              <a:ln w="317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600"/>
              </a:p>
            </p:txBody>
          </p:sp>
          <p:cxnSp>
            <p:nvCxnSpPr>
              <p:cNvPr id="47" name="Straight Connector 46"/>
              <p:cNvCxnSpPr>
                <a:stCxn id="45" idx="1"/>
                <a:endCxn id="46" idx="1"/>
              </p:cNvCxnSpPr>
              <p:nvPr/>
            </p:nvCxnSpPr>
            <p:spPr>
              <a:xfrm flipV="1">
                <a:off x="3356971" y="4363278"/>
                <a:ext cx="3240360" cy="14104"/>
              </a:xfrm>
              <a:prstGeom prst="line">
                <a:avLst/>
              </a:prstGeom>
              <a:ln w="317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>
                <a:stCxn id="45" idx="0"/>
                <a:endCxn id="46" idx="0"/>
              </p:cNvCxnSpPr>
              <p:nvPr/>
            </p:nvCxnSpPr>
            <p:spPr>
              <a:xfrm flipV="1">
                <a:off x="2937432" y="3748016"/>
                <a:ext cx="3240360" cy="18734"/>
              </a:xfrm>
              <a:prstGeom prst="line">
                <a:avLst/>
              </a:prstGeom>
              <a:ln w="317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>
                <a:stCxn id="45" idx="3"/>
                <a:endCxn id="46" idx="3"/>
              </p:cNvCxnSpPr>
              <p:nvPr/>
            </p:nvCxnSpPr>
            <p:spPr>
              <a:xfrm flipV="1">
                <a:off x="2943886" y="5631666"/>
                <a:ext cx="3240360" cy="4559"/>
              </a:xfrm>
              <a:prstGeom prst="line">
                <a:avLst/>
              </a:prstGeom>
              <a:ln w="317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>
                <a:stCxn id="45" idx="2"/>
                <a:endCxn id="46" idx="2"/>
              </p:cNvCxnSpPr>
              <p:nvPr/>
            </p:nvCxnSpPr>
            <p:spPr>
              <a:xfrm>
                <a:off x="3356971" y="6237463"/>
                <a:ext cx="3240360" cy="0"/>
              </a:xfrm>
              <a:prstGeom prst="line">
                <a:avLst/>
              </a:prstGeom>
              <a:ln w="317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Freeform 11"/>
            <p:cNvSpPr/>
            <p:nvPr/>
          </p:nvSpPr>
          <p:spPr>
            <a:xfrm rot="17679699">
              <a:off x="6512150" y="3335648"/>
              <a:ext cx="1795663" cy="67585"/>
            </a:xfrm>
            <a:custGeom>
              <a:avLst/>
              <a:gdLst>
                <a:gd name="connsiteX0" fmla="*/ 217715 w 3526972"/>
                <a:gd name="connsiteY0" fmla="*/ 119743 h 119743"/>
                <a:gd name="connsiteX1" fmla="*/ 3526972 w 3526972"/>
                <a:gd name="connsiteY1" fmla="*/ 119743 h 119743"/>
                <a:gd name="connsiteX2" fmla="*/ 3526972 w 3526972"/>
                <a:gd name="connsiteY2" fmla="*/ 0 h 119743"/>
                <a:gd name="connsiteX3" fmla="*/ 0 w 3526972"/>
                <a:gd name="connsiteY3" fmla="*/ 0 h 119743"/>
                <a:gd name="connsiteX4" fmla="*/ 217715 w 3526972"/>
                <a:gd name="connsiteY4" fmla="*/ 119743 h 119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26972" h="119743">
                  <a:moveTo>
                    <a:pt x="217715" y="119743"/>
                  </a:moveTo>
                  <a:lnTo>
                    <a:pt x="3526972" y="119743"/>
                  </a:lnTo>
                  <a:lnTo>
                    <a:pt x="3526972" y="0"/>
                  </a:lnTo>
                  <a:lnTo>
                    <a:pt x="0" y="0"/>
                  </a:lnTo>
                  <a:lnTo>
                    <a:pt x="217715" y="119743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60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587086" y="5237524"/>
              <a:ext cx="762000" cy="598437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5002861" y="2934722"/>
              <a:ext cx="685800" cy="673687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317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253553" y="3960797"/>
              <a:ext cx="990042" cy="4866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/>
                <a:t>Probe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593432" y="5242636"/>
              <a:ext cx="1013546" cy="4866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/>
                <a:t>Image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7309443" y="3694070"/>
              <a:ext cx="1131897" cy="4866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/>
                <a:t>Needle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655525" y="3887878"/>
              <a:ext cx="1490270" cy="4866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/>
                <a:t>Reference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698170" y="3271565"/>
              <a:ext cx="1150609" cy="4866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/>
                <a:t>Tracker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5289270" y="5524290"/>
              <a:ext cx="2223147" cy="4866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/>
                <a:t>Phantom model</a:t>
              </a:r>
            </a:p>
          </p:txBody>
        </p:sp>
        <p:grpSp>
          <p:nvGrpSpPr>
            <p:cNvPr id="23" name="Group 22"/>
            <p:cNvGrpSpPr/>
            <p:nvPr/>
          </p:nvGrpSpPr>
          <p:grpSpPr>
            <a:xfrm rot="1454107">
              <a:off x="7131399" y="3511133"/>
              <a:ext cx="201662" cy="436277"/>
              <a:chOff x="6961138" y="1981200"/>
              <a:chExt cx="201662" cy="436277"/>
            </a:xfrm>
          </p:grpSpPr>
          <p:sp>
            <p:nvSpPr>
              <p:cNvPr id="43" name="Rectangle 42"/>
              <p:cNvSpPr/>
              <p:nvPr/>
            </p:nvSpPr>
            <p:spPr>
              <a:xfrm>
                <a:off x="6961138" y="1981200"/>
                <a:ext cx="201662" cy="436277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pic>
            <p:nvPicPr>
              <p:cNvPr id="44" name="Picture 4"/>
              <p:cNvPicPr>
                <a:picLocks noChangeAspect="1" noChangeArrowheads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990984" y="2030007"/>
                <a:ext cx="131442" cy="32569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grpSp>
          <p:nvGrpSpPr>
            <p:cNvPr id="24" name="Group 23"/>
            <p:cNvGrpSpPr/>
            <p:nvPr/>
          </p:nvGrpSpPr>
          <p:grpSpPr>
            <a:xfrm>
              <a:off x="5578963" y="4258739"/>
              <a:ext cx="201662" cy="436277"/>
              <a:chOff x="6961138" y="1981200"/>
              <a:chExt cx="201662" cy="436277"/>
            </a:xfrm>
          </p:grpSpPr>
          <p:sp>
            <p:nvSpPr>
              <p:cNvPr id="41" name="Rectangle 40"/>
              <p:cNvSpPr/>
              <p:nvPr/>
            </p:nvSpPr>
            <p:spPr>
              <a:xfrm>
                <a:off x="6961138" y="1981200"/>
                <a:ext cx="201662" cy="436277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pic>
            <p:nvPicPr>
              <p:cNvPr id="42" name="Picture 4"/>
              <p:cNvPicPr>
                <a:picLocks noChangeAspect="1" noChangeArrowheads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990984" y="2030007"/>
                <a:ext cx="131442" cy="32569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grpSp>
          <p:nvGrpSpPr>
            <p:cNvPr id="25" name="Group 24"/>
            <p:cNvGrpSpPr/>
            <p:nvPr/>
          </p:nvGrpSpPr>
          <p:grpSpPr>
            <a:xfrm>
              <a:off x="4050457" y="3925322"/>
              <a:ext cx="201662" cy="436277"/>
              <a:chOff x="6961138" y="1981200"/>
              <a:chExt cx="201662" cy="436277"/>
            </a:xfrm>
          </p:grpSpPr>
          <p:sp>
            <p:nvSpPr>
              <p:cNvPr id="39" name="Rectangle 38"/>
              <p:cNvSpPr/>
              <p:nvPr/>
            </p:nvSpPr>
            <p:spPr>
              <a:xfrm>
                <a:off x="6961138" y="1981200"/>
                <a:ext cx="201662" cy="436277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pic>
            <p:nvPicPr>
              <p:cNvPr id="40" name="Picture 4"/>
              <p:cNvPicPr>
                <a:picLocks noChangeAspect="1" noChangeArrowheads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990984" y="2030007"/>
                <a:ext cx="131442" cy="32569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cxnSp>
          <p:nvCxnSpPr>
            <p:cNvPr id="26" name="Elbow Connector 25"/>
            <p:cNvCxnSpPr>
              <a:endCxn id="16" idx="1"/>
            </p:cNvCxnSpPr>
            <p:nvPr/>
          </p:nvCxnSpPr>
          <p:spPr>
            <a:xfrm rot="5400000" flipH="1" flipV="1">
              <a:off x="4250196" y="3172658"/>
              <a:ext cx="653756" cy="851573"/>
            </a:xfrm>
            <a:prstGeom prst="bentConnector2">
              <a:avLst/>
            </a:prstGeom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Elbow Connector 26"/>
            <p:cNvCxnSpPr>
              <a:stCxn id="16" idx="3"/>
              <a:endCxn id="43" idx="0"/>
            </p:cNvCxnSpPr>
            <p:nvPr/>
          </p:nvCxnSpPr>
          <p:spPr>
            <a:xfrm>
              <a:off x="5688661" y="3271566"/>
              <a:ext cx="1633111" cy="258792"/>
            </a:xfrm>
            <a:prstGeom prst="bentConnector2">
              <a:avLst/>
            </a:prstGeom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Elbow Connector 27"/>
            <p:cNvCxnSpPr>
              <a:stCxn id="16" idx="2"/>
            </p:cNvCxnSpPr>
            <p:nvPr/>
          </p:nvCxnSpPr>
          <p:spPr>
            <a:xfrm rot="16200000" flipH="1">
              <a:off x="5124110" y="3830059"/>
              <a:ext cx="777335" cy="334033"/>
            </a:xfrm>
            <a:prstGeom prst="bentConnector3">
              <a:avLst>
                <a:gd name="adj1" fmla="val 50000"/>
              </a:avLst>
            </a:prstGeom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ectangle 28"/>
            <p:cNvSpPr/>
            <p:nvPr/>
          </p:nvSpPr>
          <p:spPr>
            <a:xfrm>
              <a:off x="2377496" y="2014871"/>
              <a:ext cx="881866" cy="50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PLUS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327609" y="3630659"/>
              <a:ext cx="1039044" cy="6858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317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1398356" y="3706859"/>
              <a:ext cx="881866" cy="50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Slicer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3332720" y="1898796"/>
              <a:ext cx="1630097" cy="8406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/>
                <a:t>Ultrasound</a:t>
              </a:r>
            </a:p>
            <a:p>
              <a:pPr algn="ctr"/>
              <a:r>
                <a:rPr lang="en-US" sz="1600" b="1" dirty="0"/>
                <a:t>computer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109998" y="4705923"/>
              <a:ext cx="1456350" cy="8406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/>
                <a:t>3D Slicer</a:t>
              </a:r>
            </a:p>
            <a:p>
              <a:pPr algn="ctr"/>
              <a:r>
                <a:rPr lang="en-US" sz="1600" b="1" dirty="0"/>
                <a:t>computer</a:t>
              </a:r>
            </a:p>
          </p:txBody>
        </p:sp>
        <p:cxnSp>
          <p:nvCxnSpPr>
            <p:cNvPr id="34" name="Elbow Connector 33"/>
            <p:cNvCxnSpPr>
              <a:stCxn id="36" idx="3"/>
              <a:endCxn id="16" idx="0"/>
            </p:cNvCxnSpPr>
            <p:nvPr/>
          </p:nvCxnSpPr>
          <p:spPr>
            <a:xfrm>
              <a:off x="3345792" y="2831999"/>
              <a:ext cx="1999969" cy="102723"/>
            </a:xfrm>
            <a:prstGeom prst="bentConnector2">
              <a:avLst/>
            </a:prstGeom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Elbow Connector 34"/>
            <p:cNvCxnSpPr>
              <a:stCxn id="36" idx="2"/>
              <a:endCxn id="10" idx="0"/>
            </p:cNvCxnSpPr>
            <p:nvPr/>
          </p:nvCxnSpPr>
          <p:spPr>
            <a:xfrm rot="16200000" flipH="1">
              <a:off x="3153849" y="2626273"/>
              <a:ext cx="486292" cy="1160400"/>
            </a:xfrm>
            <a:prstGeom prst="bentConnector3">
              <a:avLst>
                <a:gd name="adj1" fmla="val 50000"/>
              </a:avLst>
            </a:prstGeom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Rounded Rectangle 35"/>
            <p:cNvSpPr/>
            <p:nvPr/>
          </p:nvSpPr>
          <p:spPr>
            <a:xfrm>
              <a:off x="2287798" y="2700671"/>
              <a:ext cx="1057994" cy="262656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317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600"/>
            </a:p>
          </p:txBody>
        </p:sp>
        <p:sp>
          <p:nvSpPr>
            <p:cNvPr id="37" name="Rounded Rectangle 36"/>
            <p:cNvSpPr/>
            <p:nvPr/>
          </p:nvSpPr>
          <p:spPr>
            <a:xfrm>
              <a:off x="1311014" y="4392659"/>
              <a:ext cx="1057994" cy="291447"/>
            </a:xfrm>
            <a:prstGeom prst="roundRect">
              <a:avLst/>
            </a:prstGeom>
            <a:solidFill>
              <a:schemeClr val="tx2">
                <a:lumMod val="60000"/>
                <a:lumOff val="40000"/>
              </a:schemeClr>
            </a:solidFill>
            <a:ln w="317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600"/>
            </a:p>
          </p:txBody>
        </p:sp>
        <p:cxnSp>
          <p:nvCxnSpPr>
            <p:cNvPr id="38" name="Elbow Connector 37"/>
            <p:cNvCxnSpPr>
              <a:stCxn id="36" idx="1"/>
              <a:endCxn id="37" idx="1"/>
            </p:cNvCxnSpPr>
            <p:nvPr/>
          </p:nvCxnSpPr>
          <p:spPr>
            <a:xfrm rot="10800000" flipV="1">
              <a:off x="1311014" y="2831999"/>
              <a:ext cx="976784" cy="1706384"/>
            </a:xfrm>
            <a:prstGeom prst="bentConnector3">
              <a:avLst>
                <a:gd name="adj1" fmla="val 123403"/>
              </a:avLst>
            </a:prstGeom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DC4E8-4EC2-4A5C-8573-5A0F3B3476C2}" type="datetime1">
              <a:rPr lang="en-CA" smtClean="0"/>
              <a:t>2021-05-03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Laboratory for Percutaneous Surgery (The Perk Lab) – Copyright © Queen’s University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008EC-8F43-4B00-B358-048442A1BFBF}" type="slidenum">
              <a:rPr lang="en-CA" smtClean="0"/>
              <a:pPr/>
              <a:t>5</a:t>
            </a:fld>
            <a:endParaRPr lang="en-CA" dirty="0"/>
          </a:p>
        </p:txBody>
      </p:sp>
      <p:sp>
        <p:nvSpPr>
          <p:cNvPr id="5" name="TextBox 4"/>
          <p:cNvSpPr txBox="1"/>
          <p:nvPr/>
        </p:nvSpPr>
        <p:spPr>
          <a:xfrm>
            <a:off x="607295" y="2271180"/>
            <a:ext cx="1398397" cy="3660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OpenIGTLink</a:t>
            </a: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1E498B96-B756-4589-9F64-BA42978F95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0581" y="1377742"/>
            <a:ext cx="531357" cy="531357"/>
          </a:xfrm>
          <a:prstGeom prst="rect">
            <a:avLst/>
          </a:prstGeom>
        </p:spPr>
      </p:pic>
      <p:pic>
        <p:nvPicPr>
          <p:cNvPr id="1026" name="Picture 2" descr="3D Slicer Download">
            <a:extLst>
              <a:ext uri="{FF2B5EF4-FFF2-40B4-BE49-F238E27FC236}">
                <a16:creationId xmlns:a16="http://schemas.microsoft.com/office/drawing/2014/main" id="{3F082B67-0191-4A95-9461-14BC36F2EB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671" y="4087768"/>
            <a:ext cx="1095667" cy="1098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527299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512" y="1600200"/>
            <a:ext cx="8856984" cy="4525963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CA" sz="14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&lt;Device</a:t>
            </a:r>
            <a:endParaRPr lang="en-CA" sz="14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CA" sz="1400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Id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CA" sz="1400" b="1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CA" sz="1400" b="1" dirty="0" err="1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TrackerDevice</a:t>
            </a:r>
            <a:r>
              <a:rPr lang="en-CA" sz="1400" b="1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endParaRPr lang="en-CA" sz="14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CA" sz="1400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Type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CA" sz="1400" b="1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CA" sz="1400" b="1" dirty="0" err="1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OpticalMarkerTracker</a:t>
            </a:r>
            <a:r>
              <a:rPr lang="en-CA" sz="1400" b="1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endParaRPr lang="en-CA" sz="14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CA" sz="1400" dirty="0" err="1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CameraCalibrationFile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CA" sz="1400" b="1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CA" sz="1400" b="1" dirty="0" err="1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OpticalMarkerTracker</a:t>
            </a:r>
            <a:r>
              <a:rPr lang="en-CA" sz="1400" b="1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/realsense_gen2_calibration.yml"</a:t>
            </a:r>
            <a:endParaRPr lang="en-CA" sz="14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CA" sz="1400" dirty="0" err="1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ToolReferenceFrame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CA" sz="1400" b="1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"Tracker"</a:t>
            </a:r>
            <a:endParaRPr lang="en-CA" sz="14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CA" sz="1400" dirty="0" err="1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TrackingMethod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CA" sz="1400" b="1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"OPTICAL"</a:t>
            </a:r>
            <a:endParaRPr lang="en-CA" sz="14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CA" sz="1400" dirty="0" err="1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MarkerDictionary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CA" sz="1400" b="1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"ARUCO_MIP_36h12"</a:t>
            </a:r>
            <a:r>
              <a:rPr lang="en-CA" sz="14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CA" sz="1400" b="1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CA" sz="14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CA" sz="1400" dirty="0" err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DataSources</a:t>
            </a:r>
            <a:r>
              <a:rPr lang="en-CA" sz="14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CA" sz="1400" b="1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CA" sz="14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CA" sz="1400" dirty="0" err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DataSource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CA" sz="1400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Type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CA" sz="1400" b="1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"Tool"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CA" sz="1400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Id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CA" sz="1400" b="1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"Marker0"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CA" sz="1400" dirty="0" err="1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MarkerId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CA" sz="1400" b="1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"0"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CA" sz="1400" dirty="0" err="1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MarkerSizeMm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CA" sz="1400" b="1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“40"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CA" sz="14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endParaRPr lang="en-CA" sz="1400" b="1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CA" sz="14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CA" sz="1400" dirty="0" err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DataSource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CA" sz="1400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Type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CA" sz="1400" b="1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"Tool"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CA" sz="1400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Id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CA" sz="1400" b="1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"Marker1"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CA" sz="1400" dirty="0" err="1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MarkerId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CA" sz="1400" b="1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"1"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CA" sz="1400" dirty="0" err="1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MarkerSizeMm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CA" sz="1400" b="1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“40"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CA" sz="14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endParaRPr lang="en-CA" sz="1400" b="1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  &lt;/</a:t>
            </a:r>
            <a:r>
              <a:rPr lang="en-CA" sz="1400" dirty="0" err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DataSources</a:t>
            </a:r>
            <a:r>
              <a:rPr lang="en-CA" sz="14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CA" sz="1400" b="1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CA" sz="14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CA" sz="1400" dirty="0" err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InputChannels</a:t>
            </a:r>
            <a:r>
              <a:rPr lang="en-CA" sz="14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CA" sz="1400" b="1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CA" sz="14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CA" sz="1400" dirty="0" err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InputChannel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CA" sz="1400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Id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CA" sz="1400" b="1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CA" sz="1400" b="1" dirty="0" err="1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VideoStream</a:t>
            </a:r>
            <a:r>
              <a:rPr lang="en-CA" sz="1400" b="1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CA" sz="14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endParaRPr lang="en-CA" sz="1400" b="1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CA" sz="14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CA" sz="1400" dirty="0" err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InputChannels</a:t>
            </a:r>
            <a:r>
              <a:rPr lang="en-CA" sz="14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CA" sz="1400" b="1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CA" sz="14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CA" sz="1400" dirty="0" err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OutputChannels</a:t>
            </a:r>
            <a:r>
              <a:rPr lang="en-CA" sz="14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CA" sz="1400" b="1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CA" sz="14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CA" sz="1400" dirty="0" err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OutputChannel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CA" sz="1400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Id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CA" sz="1400" b="1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CA" sz="1400" b="1" dirty="0" err="1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TrackerStream</a:t>
            </a:r>
            <a:r>
              <a:rPr lang="en-CA" sz="1400" b="1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CA" sz="14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CA" sz="1400" b="1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lang="en-CA" sz="14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CA" sz="1400" dirty="0" err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DataSource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CA" sz="1400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Id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CA" sz="1400" b="1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"Marker0"</a:t>
            </a:r>
            <a:r>
              <a:rPr lang="en-CA" sz="14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endParaRPr lang="en-CA" sz="1400" b="1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lang="en-CA" sz="14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CA" sz="1400" dirty="0" err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DataSource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CA" sz="1400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Id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CA" sz="1400" b="1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"Marker1"</a:t>
            </a:r>
            <a:r>
              <a:rPr lang="en-CA" sz="14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endParaRPr lang="en-CA" sz="1400" b="1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    &lt;/</a:t>
            </a:r>
            <a:r>
              <a:rPr lang="en-CA" sz="1400" dirty="0" err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OutputChannel</a:t>
            </a:r>
            <a:r>
              <a:rPr lang="en-CA" sz="14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CA" sz="1400" b="1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CA" sz="14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CA" sz="1400" dirty="0" err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OutputChannels</a:t>
            </a:r>
            <a:r>
              <a:rPr lang="en-CA" sz="14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CA" sz="1400" b="1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CA" sz="14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&lt;/Device&gt;</a:t>
            </a:r>
            <a:endParaRPr lang="en-CA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846766" y="4293096"/>
            <a:ext cx="2779978" cy="10081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Change to “40” here.</a:t>
            </a:r>
          </a:p>
          <a:p>
            <a:r>
              <a:rPr lang="en-US" dirty="0"/>
              <a:t>Our printed markers are 40mm x 40 mm.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Change Marker Sizes</a:t>
            </a:r>
            <a:endParaRPr lang="en-CA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A636E-A6CD-47F7-B674-0664EFC36B17}" type="datetime1">
              <a:rPr lang="en-CA" smtClean="0"/>
              <a:t>2021-05-03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Laboratory for Percutaneous Surgery (The Perk Lab) – Copyright © Queen’s University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008EC-8F43-4B00-B358-048442A1BFBF}" type="slidenum">
              <a:rPr lang="en-CA" smtClean="0"/>
              <a:pPr/>
              <a:t>50</a:t>
            </a:fld>
            <a:endParaRPr lang="en-CA" dirty="0"/>
          </a:p>
        </p:txBody>
      </p:sp>
      <p:sp>
        <p:nvSpPr>
          <p:cNvPr id="7" name="Right Arrow 6"/>
          <p:cNvSpPr/>
          <p:nvPr/>
        </p:nvSpPr>
        <p:spPr>
          <a:xfrm rot="5400000" flipH="1">
            <a:off x="7741270" y="3788122"/>
            <a:ext cx="576064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729247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Change Sent Transforms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CA" sz="14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CA" sz="1400" dirty="0" err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PlusOpenIGTLinkServer</a:t>
            </a:r>
            <a:endParaRPr lang="en-CA" sz="14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CA" sz="1400" dirty="0" err="1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MaxNumberOfIgtlMessagesToSend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CA" sz="1400" b="1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"1"</a:t>
            </a:r>
            <a:endParaRPr lang="en-CA" sz="14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CA" sz="1400" dirty="0" err="1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MaxTimeSpentWithProcessingMs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CA" sz="1400" b="1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"50"</a:t>
            </a:r>
            <a:endParaRPr lang="en-CA" sz="14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CA" sz="1400" dirty="0" err="1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ListeningPort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CA" sz="1400" b="1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"18944"</a:t>
            </a:r>
            <a:endParaRPr lang="en-CA" sz="14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CA" sz="1400" dirty="0" err="1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SendValidTransformsOnly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CA" sz="1400" b="1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"true"</a:t>
            </a:r>
            <a:endParaRPr lang="en-CA" sz="14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CA" sz="1400" dirty="0" err="1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OutputChannelId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CA" sz="1400" b="1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CA" sz="1400" b="1" dirty="0" err="1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TrackerStream</a:t>
            </a:r>
            <a:r>
              <a:rPr lang="en-CA" sz="1400" b="1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CA" sz="14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CA" sz="1400" b="1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CA" sz="14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CA" sz="1400" dirty="0" err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DefaultClientInfo</a:t>
            </a:r>
            <a:r>
              <a:rPr lang="en-CA" sz="14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CA" sz="1400" b="1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CA" sz="14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CA" sz="1400" dirty="0" err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MessageTypes</a:t>
            </a:r>
            <a:r>
              <a:rPr lang="en-CA" sz="14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CA" sz="1400" b="1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CA" sz="14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&lt;Message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CA" sz="1400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Type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CA" sz="1400" b="1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"TRANSFORM"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CA" sz="14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endParaRPr lang="en-CA" sz="1400" b="1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CA" sz="14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CA" sz="1400" dirty="0" err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MessageTypes</a:t>
            </a:r>
            <a:r>
              <a:rPr lang="en-CA" sz="14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CA" sz="1400" b="1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CA" sz="14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CA" sz="1400" dirty="0" err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TransformNames</a:t>
            </a:r>
            <a:r>
              <a:rPr lang="en-CA" sz="14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CA" sz="14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&lt;Transform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CA" sz="1400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CA" sz="1400" b="1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"Marker1ToMarker0"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CA" sz="14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endParaRPr lang="en-CA" sz="1400" b="1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CA" sz="14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&lt;Transform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CA" sz="1400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CA" sz="1400" b="1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"Marker0ToTracker"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CA" sz="14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endParaRPr lang="en-CA" sz="1400" b="1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CA" sz="14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&lt;Transform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CA" sz="1400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CA" sz="1400" b="1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"Marker1ToTracker"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CA" sz="14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CA" sz="14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CA" sz="1400" dirty="0" err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TransformNames</a:t>
            </a:r>
            <a:r>
              <a:rPr lang="en-CA" sz="14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CA" sz="1400" b="1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CA" sz="14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CA" sz="1400" dirty="0" err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DefaultClientInfo</a:t>
            </a:r>
            <a:r>
              <a:rPr lang="en-CA" sz="14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CA" sz="1400" b="1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CA" sz="14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CA" sz="1400" dirty="0" err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PlusOpenIGTLinkServer</a:t>
            </a:r>
            <a:r>
              <a:rPr lang="en-CA" sz="14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CA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A636E-A6CD-47F7-B674-0664EFC36B17}" type="datetime1">
              <a:rPr lang="en-CA" smtClean="0"/>
              <a:t>2021-05-03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Laboratory for Percutaneous Surgery (The Perk Lab) – Copyright © Queen’s University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008EC-8F43-4B00-B358-048442A1BFBF}" type="slidenum">
              <a:rPr lang="en-CA" smtClean="0"/>
              <a:pPr/>
              <a:t>51</a:t>
            </a:fld>
            <a:endParaRPr lang="en-CA" dirty="0"/>
          </a:p>
        </p:txBody>
      </p:sp>
      <p:sp>
        <p:nvSpPr>
          <p:cNvPr id="7" name="Rectangle 6"/>
          <p:cNvSpPr/>
          <p:nvPr/>
        </p:nvSpPr>
        <p:spPr>
          <a:xfrm>
            <a:off x="6400534" y="4513065"/>
            <a:ext cx="2563954" cy="6441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We only have transforms from markers 0 and 1.</a:t>
            </a:r>
          </a:p>
        </p:txBody>
      </p:sp>
      <p:sp>
        <p:nvSpPr>
          <p:cNvPr id="8" name="Right Arrow 7"/>
          <p:cNvSpPr/>
          <p:nvPr/>
        </p:nvSpPr>
        <p:spPr>
          <a:xfrm flipH="1">
            <a:off x="4870840" y="4437112"/>
            <a:ext cx="1584176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Remove here</a:t>
            </a:r>
          </a:p>
        </p:txBody>
      </p:sp>
      <p:sp>
        <p:nvSpPr>
          <p:cNvPr id="9" name="Rectangle 8"/>
          <p:cNvSpPr/>
          <p:nvPr/>
        </p:nvSpPr>
        <p:spPr>
          <a:xfrm>
            <a:off x="6633899" y="3753844"/>
            <a:ext cx="2240426" cy="6441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Add the transform “Marker1ToMarker0”.</a:t>
            </a:r>
          </a:p>
        </p:txBody>
      </p:sp>
      <p:sp>
        <p:nvSpPr>
          <p:cNvPr id="10" name="Right Arrow 9"/>
          <p:cNvSpPr/>
          <p:nvPr/>
        </p:nvSpPr>
        <p:spPr>
          <a:xfrm flipH="1">
            <a:off x="5432737" y="3792715"/>
            <a:ext cx="1252006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Add here</a:t>
            </a:r>
          </a:p>
        </p:txBody>
      </p:sp>
    </p:spTree>
    <p:extLst>
      <p:ext uri="{BB962C8B-B14F-4D97-AF65-F5344CB8AC3E}">
        <p14:creationId xmlns:p14="http://schemas.microsoft.com/office/powerpoint/2010/main" val="111240945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7375" y="1891458"/>
            <a:ext cx="5429250" cy="39052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Launch Server</a:t>
            </a:r>
            <a:endParaRPr lang="en-CA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A636E-A6CD-47F7-B674-0664EFC36B17}" type="datetime1">
              <a:rPr lang="en-CA" smtClean="0"/>
              <a:t>2021-05-03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Laboratory for Percutaneous Surgery (The Perk Lab) – Copyright © Queen’s University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008EC-8F43-4B00-B358-048442A1BFBF}" type="slidenum">
              <a:rPr lang="en-CA" smtClean="0"/>
              <a:pPr/>
              <a:t>52</a:t>
            </a:fld>
            <a:endParaRPr lang="en-CA" dirty="0"/>
          </a:p>
        </p:txBody>
      </p:sp>
      <p:sp>
        <p:nvSpPr>
          <p:cNvPr id="9" name="Rectangle 8"/>
          <p:cNvSpPr/>
          <p:nvPr/>
        </p:nvSpPr>
        <p:spPr>
          <a:xfrm>
            <a:off x="5508104" y="5017120"/>
            <a:ext cx="3491880" cy="4259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May take a few seconds…</a:t>
            </a:r>
          </a:p>
        </p:txBody>
      </p:sp>
      <p:sp>
        <p:nvSpPr>
          <p:cNvPr id="8" name="Right Arrow 7"/>
          <p:cNvSpPr/>
          <p:nvPr/>
        </p:nvSpPr>
        <p:spPr>
          <a:xfrm flipH="1">
            <a:off x="5004048" y="4941168"/>
            <a:ext cx="532390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41671551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 Connection</a:t>
            </a:r>
            <a:endParaRPr lang="en-CA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A636E-A6CD-47F7-B674-0664EFC36B17}" type="datetime1">
              <a:rPr lang="en-CA" smtClean="0"/>
              <a:t>2021-05-03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Laboratory for Percutaneous Surgery (The Perk Lab) – Copyright © Queen’s University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008EC-8F43-4B00-B358-048442A1BFBF}" type="slidenum">
              <a:rPr lang="en-CA" smtClean="0"/>
              <a:pPr/>
              <a:t>53</a:t>
            </a:fld>
            <a:endParaRPr lang="en-CA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1187" y="1988840"/>
            <a:ext cx="5381625" cy="3933825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 flipH="1">
            <a:off x="5220072" y="3140968"/>
            <a:ext cx="720080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See</a:t>
            </a:r>
          </a:p>
        </p:txBody>
      </p:sp>
    </p:spTree>
    <p:extLst>
      <p:ext uri="{BB962C8B-B14F-4D97-AF65-F5344CB8AC3E}">
        <p14:creationId xmlns:p14="http://schemas.microsoft.com/office/powerpoint/2010/main" val="103384719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 Message Log</a:t>
            </a:r>
            <a:endParaRPr lang="en-CA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A636E-A6CD-47F7-B674-0664EFC36B17}" type="datetime1">
              <a:rPr lang="en-CA" smtClean="0"/>
              <a:t>2021-05-03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Laboratory for Percutaneous Surgery (The Perk Lab) – Copyright © Queen’s University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008EC-8F43-4B00-B358-048442A1BFBF}" type="slidenum">
              <a:rPr lang="en-CA" smtClean="0"/>
              <a:pPr/>
              <a:t>54</a:t>
            </a:fld>
            <a:endParaRPr lang="en-CA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900" y="1004069"/>
            <a:ext cx="6172200" cy="5314950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 flipH="1">
            <a:off x="7466371" y="5783766"/>
            <a:ext cx="532390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32336561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 from Slicer</a:t>
            </a:r>
            <a:endParaRPr lang="en-CA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63914" y="1052736"/>
            <a:ext cx="5459671" cy="5073279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A636E-A6CD-47F7-B674-0664EFC36B17}" type="datetime1">
              <a:rPr lang="en-CA" smtClean="0"/>
              <a:t>2021-05-03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Laboratory for Percutaneous Surgery (The Perk Lab) – Copyright © Queen’s University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008EC-8F43-4B00-B358-048442A1BFBF}" type="slidenum">
              <a:rPr lang="en-CA" smtClean="0"/>
              <a:pPr/>
              <a:t>55</a:t>
            </a:fld>
            <a:endParaRPr lang="en-CA" dirty="0"/>
          </a:p>
        </p:txBody>
      </p:sp>
      <p:sp>
        <p:nvSpPr>
          <p:cNvPr id="9" name="Right Arrow 8"/>
          <p:cNvSpPr/>
          <p:nvPr/>
        </p:nvSpPr>
        <p:spPr>
          <a:xfrm flipH="1">
            <a:off x="3707904" y="1052736"/>
            <a:ext cx="532390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0" name="Right Arrow 9"/>
          <p:cNvSpPr/>
          <p:nvPr/>
        </p:nvSpPr>
        <p:spPr>
          <a:xfrm flipH="1">
            <a:off x="4579670" y="4725144"/>
            <a:ext cx="532390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16571506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Content Placeholder 1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867" y="1299964"/>
            <a:ext cx="8964629" cy="4737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 from Slicer</a:t>
            </a:r>
            <a:endParaRPr lang="en-CA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A636E-A6CD-47F7-B674-0664EFC36B17}" type="datetime1">
              <a:rPr lang="en-CA" smtClean="0"/>
              <a:t>2021-05-03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Laboratory for Percutaneous Surgery (The Perk Lab) – Copyright © Queen’s University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008EC-8F43-4B00-B358-048442A1BFBF}" type="slidenum">
              <a:rPr lang="en-CA" smtClean="0"/>
              <a:pPr/>
              <a:t>56</a:t>
            </a:fld>
            <a:endParaRPr lang="en-CA" dirty="0"/>
          </a:p>
        </p:txBody>
      </p:sp>
      <p:sp>
        <p:nvSpPr>
          <p:cNvPr id="8" name="Right Arrow 7"/>
          <p:cNvSpPr/>
          <p:nvPr/>
        </p:nvSpPr>
        <p:spPr>
          <a:xfrm flipH="1">
            <a:off x="485514" y="3695876"/>
            <a:ext cx="532390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9" name="Right Arrow 8"/>
          <p:cNvSpPr/>
          <p:nvPr/>
        </p:nvSpPr>
        <p:spPr>
          <a:xfrm flipH="1">
            <a:off x="653008" y="4220893"/>
            <a:ext cx="532390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143100" y="5469368"/>
            <a:ext cx="2572001" cy="10935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Should populate with</a:t>
            </a:r>
          </a:p>
          <a:p>
            <a:r>
              <a:rPr lang="en-US" dirty="0"/>
              <a:t>Scene &gt; IGTLConnector_1 &gt; IN &gt; </a:t>
            </a:r>
            <a:r>
              <a:rPr lang="en-US" dirty="0" err="1"/>
              <a:t>Image_Image</a:t>
            </a:r>
            <a:r>
              <a:rPr lang="en-US" dirty="0"/>
              <a:t> </a:t>
            </a:r>
          </a:p>
        </p:txBody>
      </p:sp>
      <p:sp>
        <p:nvSpPr>
          <p:cNvPr id="10" name="Right Arrow 9"/>
          <p:cNvSpPr/>
          <p:nvPr/>
        </p:nvSpPr>
        <p:spPr>
          <a:xfrm flipH="1">
            <a:off x="442631" y="5402232"/>
            <a:ext cx="720080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See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031600" y="4430653"/>
            <a:ext cx="1820280" cy="4164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Change to 18945.</a:t>
            </a:r>
          </a:p>
        </p:txBody>
      </p:sp>
      <p:sp>
        <p:nvSpPr>
          <p:cNvPr id="12" name="Right Arrow 11"/>
          <p:cNvSpPr/>
          <p:nvPr/>
        </p:nvSpPr>
        <p:spPr>
          <a:xfrm flipH="1">
            <a:off x="2513466" y="4349908"/>
            <a:ext cx="532390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01812468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 from Slicer</a:t>
            </a:r>
            <a:endParaRPr lang="en-CA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9638" y="1052736"/>
            <a:ext cx="8143640" cy="5001419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A636E-A6CD-47F7-B674-0664EFC36B17}" type="datetime1">
              <a:rPr lang="en-CA" smtClean="0"/>
              <a:t>2021-05-03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Laboratory for Percutaneous Surgery (The Perk Lab) – Copyright © Queen’s University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008EC-8F43-4B00-B358-048442A1BFBF}" type="slidenum">
              <a:rPr lang="en-CA" smtClean="0"/>
              <a:pPr/>
              <a:t>57</a:t>
            </a:fld>
            <a:endParaRPr lang="en-CA" dirty="0"/>
          </a:p>
        </p:txBody>
      </p:sp>
      <p:sp>
        <p:nvSpPr>
          <p:cNvPr id="8" name="Right Arrow 7"/>
          <p:cNvSpPr/>
          <p:nvPr/>
        </p:nvSpPr>
        <p:spPr>
          <a:xfrm flipH="1">
            <a:off x="899592" y="3534600"/>
            <a:ext cx="532390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9" name="Right Arrow 8"/>
          <p:cNvSpPr/>
          <p:nvPr/>
        </p:nvSpPr>
        <p:spPr>
          <a:xfrm flipH="1">
            <a:off x="1013048" y="4110908"/>
            <a:ext cx="532390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619672" y="4936296"/>
            <a:ext cx="3672408" cy="10935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Should populate with</a:t>
            </a:r>
          </a:p>
          <a:p>
            <a:r>
              <a:rPr lang="en-US" dirty="0"/>
              <a:t>Scene &gt; </a:t>
            </a:r>
            <a:r>
              <a:rPr lang="en-US" dirty="0" err="1"/>
              <a:t>IGTLConnector</a:t>
            </a:r>
            <a:r>
              <a:rPr lang="en-US" dirty="0"/>
              <a:t> &gt; IN &gt; Marker0ToTracker, Marker1ToTracker, Marker0ToMarker1 </a:t>
            </a:r>
          </a:p>
        </p:txBody>
      </p:sp>
      <p:sp>
        <p:nvSpPr>
          <p:cNvPr id="10" name="Right Arrow 9"/>
          <p:cNvSpPr/>
          <p:nvPr/>
        </p:nvSpPr>
        <p:spPr>
          <a:xfrm flipH="1">
            <a:off x="919203" y="4869160"/>
            <a:ext cx="720080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See</a:t>
            </a:r>
          </a:p>
        </p:txBody>
      </p:sp>
    </p:spTree>
    <p:extLst>
      <p:ext uri="{BB962C8B-B14F-4D97-AF65-F5344CB8AC3E}">
        <p14:creationId xmlns:p14="http://schemas.microsoft.com/office/powerpoint/2010/main" val="17604802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5886" y="1411437"/>
            <a:ext cx="8798602" cy="460564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 Sent Images</a:t>
            </a:r>
            <a:endParaRPr lang="en-CA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A636E-A6CD-47F7-B674-0664EFC36B17}" type="datetime1">
              <a:rPr lang="en-CA" smtClean="0"/>
              <a:t>2021-05-03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Laboratory for Percutaneous Surgery (The Perk Lab) – Copyright © Queen’s University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008EC-8F43-4B00-B358-048442A1BFBF}" type="slidenum">
              <a:rPr lang="en-CA" smtClean="0"/>
              <a:pPr/>
              <a:t>58</a:t>
            </a:fld>
            <a:endParaRPr lang="en-CA" dirty="0"/>
          </a:p>
        </p:txBody>
      </p:sp>
      <p:sp>
        <p:nvSpPr>
          <p:cNvPr id="11" name="Right Arrow 10"/>
          <p:cNvSpPr/>
          <p:nvPr/>
        </p:nvSpPr>
        <p:spPr>
          <a:xfrm flipH="1">
            <a:off x="4716016" y="1844824"/>
            <a:ext cx="532390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3" name="Right Arrow 12"/>
          <p:cNvSpPr/>
          <p:nvPr/>
        </p:nvSpPr>
        <p:spPr>
          <a:xfrm flipH="1">
            <a:off x="3059832" y="1628800"/>
            <a:ext cx="532390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98563855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 Sent Images</a:t>
            </a:r>
            <a:endParaRPr lang="en-CA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A636E-A6CD-47F7-B674-0664EFC36B17}" type="datetime1">
              <a:rPr lang="en-CA" smtClean="0"/>
              <a:t>2021-05-03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Laboratory for Percutaneous Surgery (The Perk Lab) – Copyright © Queen’s University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008EC-8F43-4B00-B358-048442A1BFBF}" type="slidenum">
              <a:rPr lang="en-CA" smtClean="0"/>
              <a:pPr/>
              <a:t>59</a:t>
            </a:fld>
            <a:endParaRPr lang="en-CA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751" y="1298646"/>
            <a:ext cx="8932745" cy="4754796"/>
          </a:xfrm>
          <a:prstGeom prst="rect">
            <a:avLst/>
          </a:prstGeom>
        </p:spPr>
      </p:pic>
      <p:sp>
        <p:nvSpPr>
          <p:cNvPr id="11" name="Right Arrow 10"/>
          <p:cNvSpPr/>
          <p:nvPr/>
        </p:nvSpPr>
        <p:spPr>
          <a:xfrm flipH="1">
            <a:off x="3203848" y="1484784"/>
            <a:ext cx="532390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2" name="Right Arrow 11"/>
          <p:cNvSpPr/>
          <p:nvPr/>
        </p:nvSpPr>
        <p:spPr>
          <a:xfrm flipH="1">
            <a:off x="8349104" y="3466148"/>
            <a:ext cx="720080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See</a:t>
            </a:r>
          </a:p>
        </p:txBody>
      </p:sp>
    </p:spTree>
    <p:extLst>
      <p:ext uri="{BB962C8B-B14F-4D97-AF65-F5344CB8AC3E}">
        <p14:creationId xmlns:p14="http://schemas.microsoft.com/office/powerpoint/2010/main" val="37458455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Overview</a:t>
            </a:r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1260452911"/>
              </p:ext>
            </p:extLst>
          </p:nvPr>
        </p:nvGraphicFramePr>
        <p:xfrm>
          <a:off x="1524000" y="13970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4B3A17-7137-4593-81D4-D33AD0139265}" type="datetime1">
              <a:rPr lang="en-CA" smtClean="0"/>
              <a:t>2021-05-03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Laboratory for Percutaneous Surgery (The Perk Lab) – Copyright © Queen’s University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008EC-8F43-4B00-B358-048442A1BFBF}" type="slidenum">
              <a:rPr lang="en-CA" smtClean="0"/>
              <a:pPr/>
              <a:t>6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50132040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8232" y="1685634"/>
            <a:ext cx="8898264" cy="405070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 Sent Transforms</a:t>
            </a:r>
            <a:endParaRPr lang="en-CA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A636E-A6CD-47F7-B674-0664EFC36B17}" type="datetime1">
              <a:rPr lang="en-CA" smtClean="0"/>
              <a:t>2021-05-03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Laboratory for Percutaneous Surgery (The Perk Lab) – Copyright © Queen’s University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008EC-8F43-4B00-B358-048442A1BFBF}" type="slidenum">
              <a:rPr lang="en-CA" smtClean="0"/>
              <a:pPr/>
              <a:t>60</a:t>
            </a:fld>
            <a:endParaRPr lang="en-CA" dirty="0"/>
          </a:p>
        </p:txBody>
      </p:sp>
      <p:sp>
        <p:nvSpPr>
          <p:cNvPr id="11" name="Right Arrow 10"/>
          <p:cNvSpPr/>
          <p:nvPr/>
        </p:nvSpPr>
        <p:spPr>
          <a:xfrm flipH="1">
            <a:off x="8367493" y="2924944"/>
            <a:ext cx="723395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See</a:t>
            </a:r>
          </a:p>
        </p:txBody>
      </p:sp>
      <p:sp>
        <p:nvSpPr>
          <p:cNvPr id="13" name="Right Arrow 12"/>
          <p:cNvSpPr/>
          <p:nvPr/>
        </p:nvSpPr>
        <p:spPr>
          <a:xfrm flipH="1">
            <a:off x="1511660" y="3956080"/>
            <a:ext cx="532390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2" name="Right Arrow 11"/>
          <p:cNvSpPr/>
          <p:nvPr/>
        </p:nvSpPr>
        <p:spPr>
          <a:xfrm flipH="1">
            <a:off x="1511660" y="3908564"/>
            <a:ext cx="532390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4" name="Right Arrow 13"/>
          <p:cNvSpPr/>
          <p:nvPr/>
        </p:nvSpPr>
        <p:spPr>
          <a:xfrm flipH="1">
            <a:off x="1511660" y="3861048"/>
            <a:ext cx="532390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5" name="Right Arrow 14"/>
          <p:cNvSpPr/>
          <p:nvPr/>
        </p:nvSpPr>
        <p:spPr>
          <a:xfrm flipH="1">
            <a:off x="5724128" y="1685634"/>
            <a:ext cx="532390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01467708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PLUS Remote Control From Slicer</a:t>
            </a:r>
            <a:endParaRPr lang="en-CA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3645888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5BACD7D4-B97D-4EC4-A562-918CCB7C1F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7795" y="1628800"/>
            <a:ext cx="5445554" cy="344960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Config File Directory</a:t>
            </a:r>
            <a:endParaRPr lang="en-CA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A636E-A6CD-47F7-B674-0664EFC36B17}" type="datetime1">
              <a:rPr lang="en-CA" smtClean="0"/>
              <a:t>2021-05-03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Laboratory for Percutaneous Surgery (The Perk Lab) – Copyright © Queen’s University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008EC-8F43-4B00-B358-048442A1BFBF}" type="slidenum">
              <a:rPr lang="en-CA" smtClean="0"/>
              <a:pPr/>
              <a:t>62</a:t>
            </a:fld>
            <a:endParaRPr lang="en-CA" dirty="0"/>
          </a:p>
        </p:txBody>
      </p:sp>
      <p:sp>
        <p:nvSpPr>
          <p:cNvPr id="8" name="Right Arrow 7"/>
          <p:cNvSpPr/>
          <p:nvPr/>
        </p:nvSpPr>
        <p:spPr>
          <a:xfrm flipH="1">
            <a:off x="5924388" y="1878968"/>
            <a:ext cx="532390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13909145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5B22EAAE-A964-4E7F-9AA5-AF22FECEDA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7413" y="1139554"/>
            <a:ext cx="6109173" cy="457889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Config File to Slicer</a:t>
            </a:r>
            <a:endParaRPr lang="en-CA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A636E-A6CD-47F7-B674-0664EFC36B17}" type="datetime1">
              <a:rPr lang="en-CA" smtClean="0"/>
              <a:t>2021-05-03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Laboratory for Percutaneous Surgery (The Perk Lab) – Copyright © Queen’s University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008EC-8F43-4B00-B358-048442A1BFBF}" type="slidenum">
              <a:rPr lang="en-CA" smtClean="0"/>
              <a:pPr/>
              <a:t>63</a:t>
            </a:fld>
            <a:endParaRPr lang="en-CA" dirty="0"/>
          </a:p>
        </p:txBody>
      </p:sp>
      <p:sp>
        <p:nvSpPr>
          <p:cNvPr id="10" name="Right Arrow 9"/>
          <p:cNvSpPr/>
          <p:nvPr/>
        </p:nvSpPr>
        <p:spPr>
          <a:xfrm flipH="1">
            <a:off x="6012160" y="4274851"/>
            <a:ext cx="532390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9" name="Right Arrow 8"/>
          <p:cNvSpPr/>
          <p:nvPr/>
        </p:nvSpPr>
        <p:spPr>
          <a:xfrm flipH="1">
            <a:off x="6444208" y="2831257"/>
            <a:ext cx="532390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25594165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34B39DE8-B108-459C-A667-79EECA4E18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4779" y="1052736"/>
            <a:ext cx="6685613" cy="501093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 Config File</a:t>
            </a:r>
            <a:endParaRPr lang="en-CA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A636E-A6CD-47F7-B674-0664EFC36B17}" type="datetime1">
              <a:rPr lang="en-CA" smtClean="0"/>
              <a:t>2021-05-03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Laboratory for Percutaneous Surgery (The Perk Lab) – Copyright © Queen’s University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008EC-8F43-4B00-B358-048442A1BFBF}" type="slidenum">
              <a:rPr lang="en-CA" smtClean="0"/>
              <a:pPr/>
              <a:t>64</a:t>
            </a:fld>
            <a:endParaRPr lang="en-CA" dirty="0"/>
          </a:p>
        </p:txBody>
      </p:sp>
      <p:sp>
        <p:nvSpPr>
          <p:cNvPr id="9" name="Right Arrow 8"/>
          <p:cNvSpPr/>
          <p:nvPr/>
        </p:nvSpPr>
        <p:spPr>
          <a:xfrm flipH="1">
            <a:off x="3851920" y="1207187"/>
            <a:ext cx="532390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0" name="Right Arrow 9"/>
          <p:cNvSpPr/>
          <p:nvPr/>
        </p:nvSpPr>
        <p:spPr>
          <a:xfrm flipH="1">
            <a:off x="5004048" y="5085184"/>
            <a:ext cx="532390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8231575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132AD76-4845-4560-8FC3-3DC4BD21FF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041" y="1124744"/>
            <a:ext cx="5015918" cy="437817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 Config File</a:t>
            </a:r>
            <a:endParaRPr lang="en-CA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A636E-A6CD-47F7-B674-0664EFC36B17}" type="datetime1">
              <a:rPr lang="en-CA" smtClean="0"/>
              <a:t>2021-05-03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Laboratory for Percutaneous Surgery (The Perk Lab) – Copyright © Queen’s University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008EC-8F43-4B00-B358-048442A1BFBF}" type="slidenum">
              <a:rPr lang="en-CA" smtClean="0"/>
              <a:pPr/>
              <a:t>65</a:t>
            </a:fld>
            <a:endParaRPr lang="en-CA" dirty="0"/>
          </a:p>
        </p:txBody>
      </p:sp>
      <p:sp>
        <p:nvSpPr>
          <p:cNvPr id="10" name="Right Arrow 9"/>
          <p:cNvSpPr/>
          <p:nvPr/>
        </p:nvSpPr>
        <p:spPr>
          <a:xfrm flipH="1">
            <a:off x="3851920" y="2592468"/>
            <a:ext cx="720080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See</a:t>
            </a:r>
          </a:p>
        </p:txBody>
      </p:sp>
      <p:sp>
        <p:nvSpPr>
          <p:cNvPr id="9" name="Right Arrow 8"/>
          <p:cNvSpPr/>
          <p:nvPr/>
        </p:nvSpPr>
        <p:spPr>
          <a:xfrm flipH="1">
            <a:off x="3991384" y="2041305"/>
            <a:ext cx="532390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31947609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082AACBC-0ADB-4E81-BE1C-FBF296B22D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2844" y="1085974"/>
            <a:ext cx="5368644" cy="468605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PlusRemote Module</a:t>
            </a:r>
            <a:endParaRPr lang="en-CA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A636E-A6CD-47F7-B674-0664EFC36B17}" type="datetime1">
              <a:rPr lang="en-CA" smtClean="0"/>
              <a:t>2021-05-03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Laboratory for Percutaneous Surgery (The Perk Lab) – Copyright © Queen’s University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008EC-8F43-4B00-B358-048442A1BFBF}" type="slidenum">
              <a:rPr lang="en-CA" smtClean="0"/>
              <a:pPr/>
              <a:t>66</a:t>
            </a:fld>
            <a:endParaRPr lang="en-CA" dirty="0"/>
          </a:p>
        </p:txBody>
      </p:sp>
      <p:sp>
        <p:nvSpPr>
          <p:cNvPr id="8" name="Right Arrow 7"/>
          <p:cNvSpPr/>
          <p:nvPr/>
        </p:nvSpPr>
        <p:spPr>
          <a:xfrm flipH="1">
            <a:off x="4069591" y="1159276"/>
            <a:ext cx="532390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0" name="Right Arrow 9"/>
          <p:cNvSpPr/>
          <p:nvPr/>
        </p:nvSpPr>
        <p:spPr>
          <a:xfrm flipH="1">
            <a:off x="5436096" y="5273105"/>
            <a:ext cx="532390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17229358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3FB95E8D-5C9C-4DE4-860A-D1E274F167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696" y="1052736"/>
            <a:ext cx="5775159" cy="504088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</a:t>
            </a:r>
            <a:r>
              <a:rPr lang="en-US" dirty="0" err="1"/>
              <a:t>PlusServerLauncher</a:t>
            </a:r>
            <a:endParaRPr lang="en-CA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A636E-A6CD-47F7-B674-0664EFC36B17}" type="datetime1">
              <a:rPr lang="en-CA" smtClean="0"/>
              <a:t>2021-05-03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Laboratory for Percutaneous Surgery (The Perk Lab) – Copyright © Queen’s University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008EC-8F43-4B00-B358-048442A1BFBF}" type="slidenum">
              <a:rPr lang="en-CA" smtClean="0"/>
              <a:pPr/>
              <a:t>67</a:t>
            </a:fld>
            <a:endParaRPr lang="en-CA" dirty="0"/>
          </a:p>
        </p:txBody>
      </p:sp>
      <p:sp>
        <p:nvSpPr>
          <p:cNvPr id="9" name="Right Arrow 8"/>
          <p:cNvSpPr/>
          <p:nvPr/>
        </p:nvSpPr>
        <p:spPr>
          <a:xfrm flipH="1">
            <a:off x="4211960" y="2759081"/>
            <a:ext cx="532390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68997448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7C5AF0BC-A3E0-458A-9C9F-8ABE898382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696" y="1118952"/>
            <a:ext cx="5825916" cy="50851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Server</a:t>
            </a:r>
            <a:endParaRPr lang="en-CA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A636E-A6CD-47F7-B674-0664EFC36B17}" type="datetime1">
              <a:rPr lang="en-CA" smtClean="0"/>
              <a:t>2021-05-03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Laboratory for Percutaneous Surgery (The Perk Lab) – Copyright © Queen’s University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008EC-8F43-4B00-B358-048442A1BFBF}" type="slidenum">
              <a:rPr lang="en-CA" smtClean="0"/>
              <a:pPr/>
              <a:t>68</a:t>
            </a:fld>
            <a:endParaRPr lang="en-CA" dirty="0"/>
          </a:p>
        </p:txBody>
      </p:sp>
      <p:sp>
        <p:nvSpPr>
          <p:cNvPr id="8" name="Right Arrow 7"/>
          <p:cNvSpPr/>
          <p:nvPr/>
        </p:nvSpPr>
        <p:spPr>
          <a:xfrm flipH="1">
            <a:off x="2922609" y="2492896"/>
            <a:ext cx="532390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0" name="Right Arrow 9"/>
          <p:cNvSpPr/>
          <p:nvPr/>
        </p:nvSpPr>
        <p:spPr>
          <a:xfrm flipH="1">
            <a:off x="4176235" y="4005064"/>
            <a:ext cx="532390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9" name="Right Arrow 8"/>
          <p:cNvSpPr/>
          <p:nvPr/>
        </p:nvSpPr>
        <p:spPr>
          <a:xfrm flipH="1">
            <a:off x="3754974" y="2772461"/>
            <a:ext cx="532390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58837849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AB0670B8-1C1C-4AAB-BD7C-731ABB2C42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712" y="1108554"/>
            <a:ext cx="5651021" cy="493252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 Server</a:t>
            </a:r>
            <a:endParaRPr lang="en-CA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A636E-A6CD-47F7-B674-0664EFC36B17}" type="datetime1">
              <a:rPr lang="en-CA" smtClean="0"/>
              <a:t>2021-05-03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Laboratory for Percutaneous Surgery (The Perk Lab) – Copyright © Queen’s University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008EC-8F43-4B00-B358-048442A1BFBF}" type="slidenum">
              <a:rPr lang="en-CA" smtClean="0"/>
              <a:pPr/>
              <a:t>69</a:t>
            </a:fld>
            <a:endParaRPr lang="en-CA" dirty="0"/>
          </a:p>
        </p:txBody>
      </p:sp>
      <p:sp>
        <p:nvSpPr>
          <p:cNvPr id="8" name="Right Arrow 7"/>
          <p:cNvSpPr/>
          <p:nvPr/>
        </p:nvSpPr>
        <p:spPr>
          <a:xfrm flipH="1">
            <a:off x="4272832" y="2689522"/>
            <a:ext cx="532390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026068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244876" y="1268760"/>
            <a:ext cx="1703388" cy="2390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Acquisition - Tracking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80728"/>
            <a:ext cx="5878983" cy="5270934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Ascension EM tracker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NDI Aurora, Polaris, and </a:t>
            </a:r>
            <a:r>
              <a:rPr lang="en-US" dirty="0" err="1"/>
              <a:t>Certus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optical and electromagnetic trackers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 err="1"/>
              <a:t>Claron</a:t>
            </a:r>
            <a:r>
              <a:rPr lang="en-US" dirty="0"/>
              <a:t> </a:t>
            </a:r>
            <a:r>
              <a:rPr lang="en-US" dirty="0" err="1"/>
              <a:t>MicronTracker</a:t>
            </a:r>
            <a:r>
              <a:rPr lang="en-US" dirty="0"/>
              <a:t> optical tracker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OptiTrack optical trackers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 err="1"/>
              <a:t>Brachy</a:t>
            </a:r>
            <a:r>
              <a:rPr lang="en-US" dirty="0"/>
              <a:t> steppers (CMS </a:t>
            </a:r>
            <a:r>
              <a:rPr lang="en-US" dirty="0" err="1"/>
              <a:t>Accuseed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Burdette Medical systems, CIVCO)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 err="1"/>
              <a:t>PhidgetSpatial</a:t>
            </a:r>
            <a:r>
              <a:rPr lang="en-US" dirty="0"/>
              <a:t> inertial measurement device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 err="1"/>
              <a:t>CHRobotics</a:t>
            </a:r>
            <a:r>
              <a:rPr lang="en-US" dirty="0"/>
              <a:t> inertial measurement device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3dConnexion </a:t>
            </a:r>
            <a:r>
              <a:rPr lang="en-US" dirty="0" err="1"/>
              <a:t>SpaceNavigator</a:t>
            </a:r>
            <a:r>
              <a:rPr lang="en-US" dirty="0"/>
              <a:t> 3D mouse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 err="1"/>
              <a:t>OpenIGTLink</a:t>
            </a:r>
            <a:r>
              <a:rPr lang="en-US" dirty="0"/>
              <a:t> (for </a:t>
            </a:r>
            <a:r>
              <a:rPr lang="en-US" dirty="0" err="1"/>
              <a:t>BrainLab</a:t>
            </a:r>
            <a:r>
              <a:rPr lang="en-US" dirty="0"/>
              <a:t>, Siemens MRI scanners, and other compatible devices)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Software devices: file source, US simulator</a:t>
            </a:r>
          </a:p>
        </p:txBody>
      </p:sp>
      <p:pic>
        <p:nvPicPr>
          <p:cNvPr id="14" name="Picture 11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312452" y="1444246"/>
            <a:ext cx="1800225" cy="1027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AutoShape 2" descr="data:image/jpeg;base64,/9j/4AAQSkZJRgABAQAAAQABAAD/2wCEAAkGBhQSEBQUEhQUFBUUFRQVFBQVFBQUFRQWFBcVFRQYFxUXHCYeFxkjGhQVHy8gIycpLCwsFR4xNTAqNSYrLCkBCQoKDgwOGA8PGikkHhwqKSksLSksLCkpLCkpKSksLCwqLDQvKSwtKSksLCwpKSwpLCwsLCkpLC0qLywpKSksKf/AABEIALkBEAMBIgACEQEDEQH/xAAcAAEAAQUBAQAAAAAAAAAAAAAABgIDBAUHAQj/xABAEAACAQIEBAMGAwYFAgcAAAABAgADEQQFITEGEkFRYXGBBxMiMlKRQqGxFGJywdHwQ1OCsuEk8TNjc4OSk6L/xAAaAQEAAwEBAQAAAAAAAAAAAAAAAQQFAgMG/8QAKhEAAgICAgEDAgYDAAAAAAAAAAECAwQRITFRBRIiQZETFHGBodEysfD/2gAMAwEAAhEDEQA/AO4xEQBERAEREAREQBERAEREAREQBERAEREAREQBETy8A9iIgCIiAIiIAiIgCIiAIiIAiIgCIiAIiIAiIgCIiAIiIAiIgCIiAInl5YxeOSkvNUZUXuxt/wB5DeuyUtmRLGJxiU1LOwVR1Y2Eg2e+1FFuuGXnP1tt6D+sgWZ5vXxLc1V2PhfQeQlC7PrhxHll2rCnPmXCJ/n3tUpU7rh19631G4T7bn8poMN7VMYGu1Oiy/TZkPo3N/KR3A5S9Q2p03c/uqWt52Gk2h4Nxdr/ALO//wCb/a95nfm8ib90U/twX/ytEFqT/k6Fw57QcPiiEJ9zV/y6hGp/dbZvyPhJRefP2Ny9kblqIysOjAqR95veH+PcThbK969IfhY/Go/dbc+Rv6S9Rnxk/bZwyldgyj8oco7LE02QcWYfGLek/wAXWm2jj/T1HiLibgGaSafKKDWuz2IiSQIiIAiIgCIiAIiIAiIgCIiAIiIAiIgCIi8ARKS0xMwzSnRXmquqDxOp8huZDaXLJSb4RmXmLjsyp0V5qjqg8Tv5DcyA577Ut1wy/wCtv5Lt95B8dmFWu3NVdmJ7mZ13qEIcR5L1ODOfMuCe577UgLrhlufrb+S/1+0guPzOtiG5qrs3mdpYSkBLgmNdl2W9s1qsaFfSKFo2lYWeyq0qNlkknB2RLiy61KzqKYFqatYm99Re4AFug69JJGyo4OmbJWqAA2q0Krh//cosxX1AI8BOdUqhUgqSpGxBII8iJt8DxTXSorPUqVFU6o1RwGHYkGaGPlVQioyjz5KF1FkpbT48G4zXOff5ef2tAtYMBQPLys+3M4XcLa4J2OltZCeSdBxGBw2NQMvu6dU2b4Cr1SAbEGmpsTtqTceEj2O4SrpUKqvvRa/Mmqga/N0VtNr/AHk5VVk2pL5LWtrv9xjWQinF8Px/RHfdEMGUlWBuGU2IPe4kvyH2m1aNkxY96n+avzr/ABDZvy8zIyUlJSeFGZZS+OvB7XY0Le+zt+V5zSxCc9F1dfDceDA6qfOZ15wHCu9FxUoO1Jx1U6HwI2I8JOsg9p+yY1eQ7Csguh/iUar6fYTex86u3jpmNdiTq57R0SJZw2LWooZGV1bUMpBB8iJevLxTEREAREQBERAEREAREQBEReAJ5eeFpg5nnVKgvNVcL4dT5DeQ2orbJSbekZxaYWY5vSoLzVXCDx3PkNzOf557UWN1wy8o+ttW9BsPzkKxWKqVmLVXZie5vM271CEOIcl+rBlLmXBOM99qRN1wq2/fbU+g2H5yE4zF1azc1V2YnubyhaIEuATGuyp2vlmrVjwr6RaWjaXLSq0WlXeyweT2AJ6FkEieiAsqAkMACVQJ7acg9EmWVcTB6apUAdwOUBmJY2tYqKl6d+lreN5DuWVAT3oyJUvcTxtpjatMm1bhvDYhy6E0wF+IKOVQ5FwWLgBb9lW0h2JwLIfiUga8rWPKwHVTsw8RM/AZ7Up2v8XL8jX+NN/lfX4dTcG4Mkgz2nVpBaxV1YgNvT+Ia3qCzONeqG2triXpfgZK2vjIqr8Wh8/JEEKSk0r7zdZxQoB/+nZmBvzXBsD2UnUjzH3mHSwRY6CZc17JNb3rwX4v3Lf+yxleYV8K3NhqhW/zUz8VN/Nf57+U6Pwzx3TxBFOqvuax2Un4an/pt1/hOvnIvgOHr6kTbPwzTZOVh5Ebqe4M1MPOti0prcf5M7Kxqpcx4ZPQZ7Ivwxnbc5w1c3qoLo5/xU7+LDr38wZJwZ9JGSktoxGnF6Z7ERJIEREAREQBE8Jmhz7jPD4UEO3M4/w0sW9ei+sA3paa/Nc9o4db1XC/u7sfJZzPPva1VqU2XDoKTHZyxYj0AH6yBU8+qM//AFd9T/4qlnGv1KfiH96GeV7shHcI7Z6U/hzlqb0dLzv2mu91wy8g+s6t6dBIbiKr1WLVGLE7kkn9ZXSQEAqQQdQwIII8CJXyz5a7Jsm/mz6KqiuC+KMjKOHquIJFFOa25JCqL7XJ/SbDH8E4qkvMafMBqeRg9vQa/lMnhPir9kLKy81NyCbfMpta476W08Pv0rAZhTrIHpMGU9RuD2I3B8DL2LjUXw/yfuKmRkW0z6+JxC0ATqvEHBVLEXZLUqv1AfCx/eUfqNfOc6zXJKuGflqrb6WGqt/C3Xy3lTJw7KOXyvJZoyoXdd+DAAntpVaVcso7LRRyyoLKoAkbBTyyrllVpUBI2CgLKgJVaegSNknlpUBHLK0Qnac7JPFl6lSLHQTPwOSM24klwGSBZ3CuU+jynZGHZo8BkRNuYSQYTKVXpNgKAWWa2LAEuxojDllOV8p8RLgUKJi4nHgTX43NbdZoMbmpMidmuEdQp+si7n2YMCtWmbVKLc6Hvb5lPgROl5TmK16NOqny1EVx4cwvbzG3pOMVq5adD9mFY/sPIf8ACq1UHlcOP981/S7ZSi4P6FL1CtJqSJjERNgyxERAE1OecSUcKt6h1PyourN6dB4mbRpxHP8AMzXxFSoTux5R2UaKPtaSkQ3ozuJ/aLiaoK0gaVP90/GR4sNftaQR6zMddfObljMTEYQNtoZ6R0jye2a4GVhhtoe/aUuhU6ykGep5nlF6lE81A/CdWpNcq3lrofG4Pj0m7yzN0r6LdXHzUm+YW3ttzDy17gTS80s4nCB7HVWHyuujKRtr1/vaZ2XgV3rfT8l/GzZ08doltplZdmVSg/PSYqevZh2I2IkVwXErUyExeo2GIUE//Yo/Ua+B3kjWxUMpDKwurKQQw7gjefLXY9uLLn7o+gqurvjx9jo2ScdJVHLUASrbQXASoegVmPwk9m+8zXxwcNSxVNduZ0ANQIp+Xm5b62B+K4OmgnLCJu8q4mZOVay+9RbcpNveU+xRz+h9LTQx/Ut/G37/ANlS3CS+Vf8A36GyzvgMge8wp94hHNyXuwB1HKfxj8/ORJqZBsdCNwdwfKdJy/NLU6lRKnvVCgl6jtZbaBWpbo2ouwvfW3QS7mOT0MZuPd1rXuLB7DYsl7lf4rHynd+BC1e6nh+Pp+xFWXKv42crz9f3OYCezaZxw7Vwx+MXU7Ouqntr0PgfzmstMOyEq5e2S0zThNTW4vg9tPYAlYE8zspAlwDtMnC5cznQSSZbw11IiMZTeonMpxgttmgwWUM52kmy7hwDcTeYXLlQbS/UqhRL9eIlzMz7Mxy4gWaOCCxVxCiYmMzMDrI/js67T2lYo8I84UynzI2mNzPxmhx2b32msxOYFpiXJlfcpMuqKiuC9XxhMsCmTLqUZlUaE9oUb7OXMsU8POhcAYTkwpP+ZVqP6XCD/ZI1lmRvWYBRYdW6KOp8T4TomCwopoqLoqKFHkBYTbw6fZtmVmWKWomTERL5QEREApqC4nzdnmLamdCRyn4tARowU3JFgBfwn0kZw3jvKvd4ysh0Bb3iEdqnxddxe49JKOWaPCYwVEDDxBHYj+7+ol3mmLhqPu1sDubn7AfoBFHFq97HbcdROzzMh1BGswK2FI1GomaGnl50nog1c9BmZWw4O2hmG6kbztPZB6VuLGxB6HUH0mNhmrYYlsOboTd6DXKHxHY+IsfPaZAM9BnFlcZrUls6hNwe4s3mT55TxIsl1qD5qTfOO/L9Y8te4EzyJC8XgVfXVXGquuhB85n4DixqZCYwEi9lxCi//wA1G/mNfAz5vM9JcflV14N3G9RUvjZ9yaZIKnvlFFwjnQFmCg9wb7g9tb9pL/f8y3qKaYUgqwU0sNUYAjW681O/MRcixsLEGQJGDKGUhlbZlN1YeBEzKuaVWQI1Ryg/CSbb317+soY+V+XTjJPZdtp/Fakmjo2Fx10b9oaj7q1rs6m403HM3MLdSb3HjOb48J71/dfJzNyXv8t9JTRw5bYTd5bw6WsTOcnLllJRUehTRGjcm+zT4fBMx0EkOWcNXsTJHgciVRtNmlIKIqw2+ZnlbmpcQMDB5QqDaZhsoluvjQs0mPzkDrLbcK1pFSMLLnuRs8TmAE0WPzkDrNPjc3J6zUVcSTK0rHLovQqjAz8XmhbrNe9YmUKt5ep0ojW32duRQtKX0pS6lKYlXMxflpDnbv8AhHr19JdrpPGU9GWxVBdiAPGZfD+NWpWHNTY0+505vTe0sZVwtUrMGqXY+PyjyHST7J+GVp2JGs0aqfqUrblo29BBYcoAHQDQD0mSBPFS0ql8zRERAEREASC+1HIDVoiugu1G4e3Wmdz/AKTr5FpOpS6Aggi4OhB2Igh8nza7SNUcVy8zXOhcnvoT/SdN474NbCVC9ME0HPw/+WT+A+HY+m+8GxuXh9dm79/AjqJ2+Tz6fJTlGfLWGujbW89vvNpeRLK8ueliFBNlJ2ubNa9vA2kpBkohly8pdQRrPCYvJIMarQI8pavM68s1aF9p2mRosXhkDCxAIPQxyGX6GHJnRBiYMVsO18MeZTq1BtUby7HxuDJzwzUTF6AMlRfnpPuvTQ6XF/I+E0uFy6dD4DzpaZ/Z6trPYK5AvfYKx6jtfbbyzcvAqvW2ufJoY2XZTx9DbZZw6F3E3C4NR0HjL1ZuQ2PmD3H9RNbi8zA6zGdcKPiW/fZe9mdVxQE1GOzcDrNNmGe9pHcVmRYytZe3wi3XjRjyzcY/PD0M0mIxxaYhcmVrTniouXZY2keXJlxKcrSlK6lRUF2IA8ZbrqPOUz1KUoxGOSnodW6KNT/wPOY4rVaxtSBRfqPzHyHT+9pJ+HuBfxMN9STqTL9dBWnckR/DZZWxRs11U/gXr5nr+knGR8FKgBYekkmAyhKYsAJngTQhUolCd7fRZw+DVBYACX7RE9iu3sREQQIiIAiIgCIiAWsThlqKVdQysLFSLgg9xOW8YezBqfNVwl2Xc0d2X+A/iHhv5zq88IjZDWz5lKWOo1B69CNPQxedq4v9n9LFXdLU631gaP4OBv57+c4/m2UVcNUNOshU9OzDup6idpnm46Mbmi8t808LTo5L4MTEwmMFReZSPFbgsouQCR2NvzmQGgkqtN5ldJGW432IPeaG8u4fFmmeYeo7iSmESV2AmFiMxA6zU4rOb7GaqvjiTJOtnVMB7QHxFFKTKOemQGqltTo3IeW3W3KSTv07YOKzkt1nNsI9RqgSlzc7/AoBsSTsLkjraTT9iqUyFqizhVLAG9iVBOswfVaW9TX6Gr6fb3Fl165JlK05cSjL6UpmV0mlKRaSnL6U5YxGOWnp8zdFG/r2EYXKK2JPxAhfoF7ep6y/XSV52JFurmVzy0Rzn6vwj+szsq4XeswZ7se52HkOkluScEhQCw9JLcLl6oNBL9dGuylZf4NNkvC60wCRrJDTpADSVAT2W0kuinKTl2IiJJyIiIAiIgCIiAIiIAiIgCIiAeETVZ5kFLE0ylVAw6dwe6ncGbaCIBwbirgWrhCWW9Sl9QGq/wAQ/n+ki5M+mMThQwIIvecx4v8AZqDephbK25pbKf4fpPht5TpPyebicUxmAq02WpTNmW9iosbElte/zEWO4HXabTLM6FYEFeWoou1vkIuBcfSbkAjx0ttMzE0GRijqVYaFSLEeYMtUqYUtbTm5ebx5b219ZOueBvjkyOaEqg7EG29jt5y2FJXmtYElRr23Nuk05xDKxHKARdg1xdgLXWw6b/cQ3ohLZkYkcrkdNx6/83niU5l4incqfD+kuU8POtkJFeTLy4iiw3WrSP2dZ1Di6iP2s2+hP5/ykF4fwIOJpc2ih1didgtMh2J+1vUSQ5xn5r13NEcxJsG/CANB57Sllr3Q9pexPjJsVaqoLsQB/e3eYyPVrnlpAqvf8R8u36zZ5Lwg9Zg1S7eJ2HkJ0XKOG0pAWGveV6sctWX6Inw9wFazP567mTnA5SlMWAEzUpgSqXYwUSjKxyPAs9iJ2eYiIgCIiAIiIAiIgCIiAIiIAiIgCIiAIiIAmPiMPcTIiAQbinhCliR8Q5XHy1F+YefceE5LnvDtXCPaoLqT8Lj5W/ofCfRdfDAzS5nky1FKuoZToQReE9HLR89X/v8A4nj0Q24k54g9mroS2HPMv0HceR6yJ1srqobMjfad7TONMpoUOY+AmTTtsg5j+X3nmEyKvWPLYhfpW+vmes6Dw17Oiti4sO39Zy2/oekVrsimV8P1aptqb2v0Fu3lOi8O8EhAC+sk+X5IlMCwE2QW08/b5PX364RYw2DVBYCZEROzzEREAREQBERAEREAREQBERAEREAREQBERAEREAREQBERAEpamDKogGO+DBmK+QUjugM2UQDDoZVTT5UA9JlKgEqiAIiIAiIgCIiAIiIAiIgCIiAIiIAiIgCIiAf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AutoShape 4" descr="data:image/jpeg;base64,/9j/4AAQSkZJRgABAQAAAQABAAD/2wCEAAkGBhQSEBQUEhQUFBUUFRQVFBQVFBQUFRQWFBcVFRQYFxUXHCYeFxkjGhQVHy8gIycpLCwsFR4xNTAqNSYrLCkBCQoKDgwOGA8PGikkHhwqKSksLSksLCkpLCkpKSksLCwqLDQvKSwtKSksLCwpKSwpLCwsLCkpLC0qLywpKSksKf/AABEIALkBEAMBIgACEQEDEQH/xAAcAAEAAQUBAQAAAAAAAAAAAAAABgIDBAUHAQj/xABAEAACAQIEBAMGAwYFAgcAAAABAgADEQQFITEGEkFRYXGBBxMiMlKRQqGxFGJywdHwQ1OCsuEk8TNjc4OSk6L/xAAaAQEAAwEBAQAAAAAAAAAAAAAAAQQFAgMG/8QAKhEAAgICAgEDAgYDAAAAAAAAAAECAwQRITFRBRIiQZETFHGBodEysfD/2gAMAwEAAhEDEQA/AO4xEQBERAEREAREQBERAEREAREQBERAEREAREQBETy8A9iIgCIiAIiIAiIgCIiAIiIAiIgCIiAIiIAiIgCIiAIiIAiIgCIiAInl5YxeOSkvNUZUXuxt/wB5DeuyUtmRLGJxiU1LOwVR1Y2Eg2e+1FFuuGXnP1tt6D+sgWZ5vXxLc1V2PhfQeQlC7PrhxHll2rCnPmXCJ/n3tUpU7rh19631G4T7bn8poMN7VMYGu1Oiy/TZkPo3N/KR3A5S9Q2p03c/uqWt52Gk2h4Nxdr/ALO//wCb/a95nfm8ib90U/twX/ytEFqT/k6Fw57QcPiiEJ9zV/y6hGp/dbZvyPhJRefP2Ny9kblqIysOjAqR95veH+PcThbK969IfhY/Go/dbc+Rv6S9Rnxk/bZwyldgyj8oco7LE02QcWYfGLek/wAXWm2jj/T1HiLibgGaSafKKDWuz2IiSQIiIAiIgCIiAIiIAiIgCIiAIiIAiIgCIi8ARKS0xMwzSnRXmquqDxOp8huZDaXLJSb4RmXmLjsyp0V5qjqg8Tv5DcyA577Ut1wy/wCtv5Lt95B8dmFWu3NVdmJ7mZ13qEIcR5L1ODOfMuCe577UgLrhlufrb+S/1+0guPzOtiG5qrs3mdpYSkBLgmNdl2W9s1qsaFfSKFo2lYWeyq0qNlkknB2RLiy61KzqKYFqatYm99Re4AFug69JJGyo4OmbJWqAA2q0Krh//cosxX1AI8BOdUqhUgqSpGxBII8iJt8DxTXSorPUqVFU6o1RwGHYkGaGPlVQioyjz5KF1FkpbT48G4zXOff5ef2tAtYMBQPLys+3M4XcLa4J2OltZCeSdBxGBw2NQMvu6dU2b4Cr1SAbEGmpsTtqTceEj2O4SrpUKqvvRa/Mmqga/N0VtNr/AHk5VVk2pL5LWtrv9xjWQinF8Px/RHfdEMGUlWBuGU2IPe4kvyH2m1aNkxY96n+avzr/ABDZvy8zIyUlJSeFGZZS+OvB7XY0Le+zt+V5zSxCc9F1dfDceDA6qfOZ15wHCu9FxUoO1Jx1U6HwI2I8JOsg9p+yY1eQ7Csguh/iUar6fYTex86u3jpmNdiTq57R0SJZw2LWooZGV1bUMpBB8iJevLxTEREAREQBERAEREAREQBEReAJ5eeFpg5nnVKgvNVcL4dT5DeQ2orbJSbekZxaYWY5vSoLzVXCDx3PkNzOf557UWN1wy8o+ttW9BsPzkKxWKqVmLVXZie5vM271CEOIcl+rBlLmXBOM99qRN1wq2/fbU+g2H5yE4zF1azc1V2YnubyhaIEuATGuyp2vlmrVjwr6RaWjaXLSq0WlXeyweT2AJ6FkEieiAsqAkMACVQJ7acg9EmWVcTB6apUAdwOUBmJY2tYqKl6d+lreN5DuWVAT3oyJUvcTxtpjatMm1bhvDYhy6E0wF+IKOVQ5FwWLgBb9lW0h2JwLIfiUga8rWPKwHVTsw8RM/AZ7Up2v8XL8jX+NN/lfX4dTcG4Mkgz2nVpBaxV1YgNvT+Ia3qCzONeqG2triXpfgZK2vjIqr8Wh8/JEEKSk0r7zdZxQoB/+nZmBvzXBsD2UnUjzH3mHSwRY6CZc17JNb3rwX4v3Lf+yxleYV8K3NhqhW/zUz8VN/Nf57+U6Pwzx3TxBFOqvuax2Un4an/pt1/hOvnIvgOHr6kTbPwzTZOVh5Ebqe4M1MPOti0prcf5M7Kxqpcx4ZPQZ7Ivwxnbc5w1c3qoLo5/xU7+LDr38wZJwZ9JGSktoxGnF6Z7ERJIEREAREQBE8Jmhz7jPD4UEO3M4/w0sW9ei+sA3paa/Nc9o4db1XC/u7sfJZzPPva1VqU2XDoKTHZyxYj0AH6yBU8+qM//AFd9T/4qlnGv1KfiH96GeV7shHcI7Z6U/hzlqb0dLzv2mu91wy8g+s6t6dBIbiKr1WLVGLE7kkn9ZXSQEAqQQdQwIII8CJXyz5a7Jsm/mz6KqiuC+KMjKOHquIJFFOa25JCqL7XJ/SbDH8E4qkvMafMBqeRg9vQa/lMnhPir9kLKy81NyCbfMpta476W08Pv0rAZhTrIHpMGU9RuD2I3B8DL2LjUXw/yfuKmRkW0z6+JxC0ATqvEHBVLEXZLUqv1AfCx/eUfqNfOc6zXJKuGflqrb6WGqt/C3Xy3lTJw7KOXyvJZoyoXdd+DAAntpVaVcso7LRRyyoLKoAkbBTyyrllVpUBI2CgLKgJVaegSNknlpUBHLK0Qnac7JPFl6lSLHQTPwOSM24klwGSBZ3CuU+jynZGHZo8BkRNuYSQYTKVXpNgKAWWa2LAEuxojDllOV8p8RLgUKJi4nHgTX43NbdZoMbmpMidmuEdQp+si7n2YMCtWmbVKLc6Hvb5lPgROl5TmK16NOqny1EVx4cwvbzG3pOMVq5adD9mFY/sPIf8ACq1UHlcOP981/S7ZSi4P6FL1CtJqSJjERNgyxERAE1OecSUcKt6h1PyourN6dB4mbRpxHP8AMzXxFSoTux5R2UaKPtaSkQ3ozuJ/aLiaoK0gaVP90/GR4sNftaQR6zMddfObljMTEYQNtoZ6R0jye2a4GVhhtoe/aUuhU6ykGep5nlF6lE81A/CdWpNcq3lrofG4Pj0m7yzN0r6LdXHzUm+YW3ttzDy17gTS80s4nCB7HVWHyuujKRtr1/vaZ2XgV3rfT8l/GzZ08doltplZdmVSg/PSYqevZh2I2IkVwXErUyExeo2GIUE//Yo/Ua+B3kjWxUMpDKwurKQQw7gjefLXY9uLLn7o+gqurvjx9jo2ScdJVHLUASrbQXASoegVmPwk9m+8zXxwcNSxVNduZ0ANQIp+Xm5b62B+K4OmgnLCJu8q4mZOVay+9RbcpNveU+xRz+h9LTQx/Ut/G37/ANlS3CS+Vf8A36GyzvgMge8wp94hHNyXuwB1HKfxj8/ORJqZBsdCNwdwfKdJy/NLU6lRKnvVCgl6jtZbaBWpbo2ouwvfW3QS7mOT0MZuPd1rXuLB7DYsl7lf4rHynd+BC1e6nh+Pp+xFWXKv42crz9f3OYCezaZxw7Vwx+MXU7Ouqntr0PgfzmstMOyEq5e2S0zThNTW4vg9tPYAlYE8zspAlwDtMnC5cznQSSZbw11IiMZTeonMpxgttmgwWUM52kmy7hwDcTeYXLlQbS/UqhRL9eIlzMz7Mxy4gWaOCCxVxCiYmMzMDrI/js67T2lYo8I84UynzI2mNzPxmhx2b32msxOYFpiXJlfcpMuqKiuC9XxhMsCmTLqUZlUaE9oUb7OXMsU8POhcAYTkwpP+ZVqP6XCD/ZI1lmRvWYBRYdW6KOp8T4TomCwopoqLoqKFHkBYTbw6fZtmVmWKWomTERL5QEREApqC4nzdnmLamdCRyn4tARowU3JFgBfwn0kZw3jvKvd4ysh0Bb3iEdqnxddxe49JKOWaPCYwVEDDxBHYj+7+ol3mmLhqPu1sDubn7AfoBFHFq97HbcdROzzMh1BGswK2FI1GomaGnl50nog1c9BmZWw4O2hmG6kbztPZB6VuLGxB6HUH0mNhmrYYlsOboTd6DXKHxHY+IsfPaZAM9BnFlcZrUls6hNwe4s3mT55TxIsl1qD5qTfOO/L9Y8te4EzyJC8XgVfXVXGquuhB85n4DixqZCYwEi9lxCi//wA1G/mNfAz5vM9JcflV14N3G9RUvjZ9yaZIKnvlFFwjnQFmCg9wb7g9tb9pL/f8y3qKaYUgqwU0sNUYAjW681O/MRcixsLEGQJGDKGUhlbZlN1YeBEzKuaVWQI1Ryg/CSbb317+soY+V+XTjJPZdtp/Fakmjo2Fx10b9oaj7q1rs6m403HM3MLdSb3HjOb48J71/dfJzNyXv8t9JTRw5bYTd5bw6WsTOcnLllJRUehTRGjcm+zT4fBMx0EkOWcNXsTJHgciVRtNmlIKIqw2+ZnlbmpcQMDB5QqDaZhsoluvjQs0mPzkDrLbcK1pFSMLLnuRs8TmAE0WPzkDrNPjc3J6zUVcSTK0rHLovQqjAz8XmhbrNe9YmUKt5ep0ojW32duRQtKX0pS6lKYlXMxflpDnbv8AhHr19JdrpPGU9GWxVBdiAPGZfD+NWpWHNTY0+505vTe0sZVwtUrMGqXY+PyjyHST7J+GVp2JGs0aqfqUrblo29BBYcoAHQDQD0mSBPFS0ql8zRERAEREASC+1HIDVoiugu1G4e3Wmdz/AKTr5FpOpS6Aggi4OhB2Igh8nza7SNUcVy8zXOhcnvoT/SdN474NbCVC9ME0HPw/+WT+A+HY+m+8GxuXh9dm79/AjqJ2+Tz6fJTlGfLWGujbW89vvNpeRLK8ueliFBNlJ2ubNa9vA2kpBkohly8pdQRrPCYvJIMarQI8pavM68s1aF9p2mRosXhkDCxAIPQxyGX6GHJnRBiYMVsO18MeZTq1BtUby7HxuDJzwzUTF6AMlRfnpPuvTQ6XF/I+E0uFy6dD4DzpaZ/Z6trPYK5AvfYKx6jtfbbyzcvAqvW2ufJoY2XZTx9DbZZw6F3E3C4NR0HjL1ZuQ2PmD3H9RNbi8zA6zGdcKPiW/fZe9mdVxQE1GOzcDrNNmGe9pHcVmRYytZe3wi3XjRjyzcY/PD0M0mIxxaYhcmVrTniouXZY2keXJlxKcrSlK6lRUF2IA8ZbrqPOUz1KUoxGOSnodW6KNT/wPOY4rVaxtSBRfqPzHyHT+9pJ+HuBfxMN9STqTL9dBWnckR/DZZWxRs11U/gXr5nr+knGR8FKgBYekkmAyhKYsAJngTQhUolCd7fRZw+DVBYACX7RE9iu3sREQQIiIAiIgCIiAWsThlqKVdQysLFSLgg9xOW8YezBqfNVwl2Xc0d2X+A/iHhv5zq88IjZDWz5lKWOo1B69CNPQxedq4v9n9LFXdLU631gaP4OBv57+c4/m2UVcNUNOshU9OzDup6idpnm46Mbmi8t808LTo5L4MTEwmMFReZSPFbgsouQCR2NvzmQGgkqtN5ldJGW432IPeaG8u4fFmmeYeo7iSmESV2AmFiMxA6zU4rOb7GaqvjiTJOtnVMB7QHxFFKTKOemQGqltTo3IeW3W3KSTv07YOKzkt1nNsI9RqgSlzc7/AoBsSTsLkjraTT9iqUyFqizhVLAG9iVBOswfVaW9TX6Gr6fb3Fl165JlK05cSjL6UpmV0mlKRaSnL6U5YxGOWnp8zdFG/r2EYXKK2JPxAhfoF7ep6y/XSV52JFurmVzy0Rzn6vwj+szsq4XeswZ7se52HkOkluScEhQCw9JLcLl6oNBL9dGuylZf4NNkvC60wCRrJDTpADSVAT2W0kuinKTl2IiJJyIiIAiIgCIiAIiIAiIgCIiAeETVZ5kFLE0ylVAw6dwe6ncGbaCIBwbirgWrhCWW9Sl9QGq/wAQ/n+ki5M+mMThQwIIvecx4v8AZqDephbK25pbKf4fpPht5TpPyebicUxmAq02WpTNmW9iosbElte/zEWO4HXabTLM6FYEFeWoou1vkIuBcfSbkAjx0ttMzE0GRijqVYaFSLEeYMtUqYUtbTm5ebx5b219ZOueBvjkyOaEqg7EG29jt5y2FJXmtYElRr23Nuk05xDKxHKARdg1xdgLXWw6b/cQ3ohLZkYkcrkdNx6/83niU5l4incqfD+kuU8POtkJFeTLy4iiw3WrSP2dZ1Di6iP2s2+hP5/ykF4fwIOJpc2ih1didgtMh2J+1vUSQ5xn5r13NEcxJsG/CANB57Sllr3Q9pexPjJsVaqoLsQB/e3eYyPVrnlpAqvf8R8u36zZ5Lwg9Zg1S7eJ2HkJ0XKOG0pAWGveV6sctWX6Inw9wFazP567mTnA5SlMWAEzUpgSqXYwUSjKxyPAs9iJ2eYiIgCIiAIiIAiIgCIiAIiIAiIgCIiAIiIAmPiMPcTIiAQbinhCliR8Q5XHy1F+YefceE5LnvDtXCPaoLqT8Lj5W/ofCfRdfDAzS5nky1FKuoZToQReE9HLR89X/v8A4nj0Q24k54g9mroS2HPMv0HceR6yJ1srqobMjfad7TONMpoUOY+AmTTtsg5j+X3nmEyKvWPLYhfpW+vmes6Dw17Oiti4sO39Zy2/oekVrsimV8P1aptqb2v0Fu3lOi8O8EhAC+sk+X5IlMCwE2QW08/b5PX364RYw2DVBYCZEROzzEREAREQBERAEREAREQBERAEREAREQBERAEREAREQBERAEpamDKogGO+DBmK+QUjugM2UQDDoZVTT5UA9JlKgEqiAIiIAiIgCIiAIiIAiIgCIiAIiIAiIgCIiAf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grpSp>
        <p:nvGrpSpPr>
          <p:cNvPr id="13" name="Group 12"/>
          <p:cNvGrpSpPr/>
          <p:nvPr/>
        </p:nvGrpSpPr>
        <p:grpSpPr>
          <a:xfrm>
            <a:off x="6732240" y="3343066"/>
            <a:ext cx="2121236" cy="878022"/>
            <a:chOff x="6732240" y="3228891"/>
            <a:chExt cx="2121236" cy="878022"/>
          </a:xfrm>
        </p:grpSpPr>
        <p:pic>
          <p:nvPicPr>
            <p:cNvPr id="11" name="Picture 2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6732240" y="3228891"/>
              <a:ext cx="807691" cy="8780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2" name="Picture 2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7644817" y="3228892"/>
              <a:ext cx="1208659" cy="8780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026" name="Picture 2" descr="http://www.3dm3.com/forum/attachments/f50/17744d1235554056-3dconnexion-3d-mice-now-supported-google-earth-5-0-mail.google.com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302"/>
          <a:stretch/>
        </p:blipFill>
        <p:spPr bwMode="auto">
          <a:xfrm>
            <a:off x="6215320" y="5294472"/>
            <a:ext cx="1287572" cy="1020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img.tjskl.org.cn/pic/z253393a-200x200-1/microntracker_2.jpg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04" t="16883" r="20554" b="17593"/>
          <a:stretch/>
        </p:blipFill>
        <p:spPr bwMode="auto">
          <a:xfrm>
            <a:off x="6412540" y="1593431"/>
            <a:ext cx="855515" cy="980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Orientation Sensor, AHRS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4" y="4225100"/>
            <a:ext cx="907901" cy="899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www.robotshop.com/content/images/phidgetspatial-3-axis-accelerometer-high-resolution-large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14" y="4310347"/>
            <a:ext cx="1869490" cy="1130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5-Point Star 8"/>
          <p:cNvSpPr/>
          <p:nvPr/>
        </p:nvSpPr>
        <p:spPr>
          <a:xfrm>
            <a:off x="457200" y="1052736"/>
            <a:ext cx="298376" cy="288032"/>
          </a:xfrm>
          <a:prstGeom prst="star5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5-Point Star 18"/>
          <p:cNvSpPr/>
          <p:nvPr/>
        </p:nvSpPr>
        <p:spPr>
          <a:xfrm>
            <a:off x="457200" y="1412776"/>
            <a:ext cx="298376" cy="288032"/>
          </a:xfrm>
          <a:prstGeom prst="star5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5-Point Star 19"/>
          <p:cNvSpPr/>
          <p:nvPr/>
        </p:nvSpPr>
        <p:spPr>
          <a:xfrm>
            <a:off x="467544" y="2132856"/>
            <a:ext cx="298376" cy="288032"/>
          </a:xfrm>
          <a:prstGeom prst="star5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" name="5-Point Star 20"/>
          <p:cNvSpPr/>
          <p:nvPr/>
        </p:nvSpPr>
        <p:spPr>
          <a:xfrm>
            <a:off x="430638" y="5085184"/>
            <a:ext cx="298376" cy="288032"/>
          </a:xfrm>
          <a:prstGeom prst="star5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5-Point Star 21"/>
          <p:cNvSpPr/>
          <p:nvPr/>
        </p:nvSpPr>
        <p:spPr>
          <a:xfrm>
            <a:off x="430638" y="5805264"/>
            <a:ext cx="298376" cy="288032"/>
          </a:xfrm>
          <a:prstGeom prst="star5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2CF82-FAB9-4776-B934-6DEB95F28E3A}" type="datetime1">
              <a:rPr lang="en-CA" smtClean="0"/>
              <a:t>2021-05-03</a:t>
            </a:fld>
            <a:endParaRPr lang="en-CA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Laboratory for Percutaneous Surgery (The Perk Lab) – Copyright © Queen’s University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008EC-8F43-4B00-B358-048442A1BFBF}" type="slidenum">
              <a:rPr lang="en-CA" smtClean="0"/>
              <a:pPr/>
              <a:t>7</a:t>
            </a:fld>
            <a:endParaRPr lang="en-CA" dirty="0"/>
          </a:p>
        </p:txBody>
      </p:sp>
      <p:sp>
        <p:nvSpPr>
          <p:cNvPr id="23" name="5-Point Star 22"/>
          <p:cNvSpPr/>
          <p:nvPr/>
        </p:nvSpPr>
        <p:spPr>
          <a:xfrm>
            <a:off x="467544" y="2492896"/>
            <a:ext cx="298376" cy="288032"/>
          </a:xfrm>
          <a:prstGeom prst="star5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5-Point Star 23"/>
          <p:cNvSpPr/>
          <p:nvPr/>
        </p:nvSpPr>
        <p:spPr>
          <a:xfrm>
            <a:off x="457200" y="3609020"/>
            <a:ext cx="298376" cy="288032"/>
          </a:xfrm>
          <a:prstGeom prst="star5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8" name="Picture 2" descr="https://optitrack.com/public/images/v120duo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1420" y="2626765"/>
            <a:ext cx="2418284" cy="730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675177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4D95E77-6F31-4D72-A1F3-744B4E7A30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704" y="1899428"/>
            <a:ext cx="5243057" cy="332132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 Plus</a:t>
            </a:r>
            <a:endParaRPr lang="en-CA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A636E-A6CD-47F7-B674-0664EFC36B17}" type="datetime1">
              <a:rPr lang="en-CA" smtClean="0"/>
              <a:t>2021-05-03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Laboratory for Percutaneous Surgery (The Perk Lab) – Copyright © Queen’s University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008EC-8F43-4B00-B358-048442A1BFBF}" type="slidenum">
              <a:rPr lang="en-CA" smtClean="0"/>
              <a:pPr/>
              <a:t>70</a:t>
            </a:fld>
            <a:endParaRPr lang="en-CA" dirty="0"/>
          </a:p>
        </p:txBody>
      </p:sp>
      <p:sp>
        <p:nvSpPr>
          <p:cNvPr id="8" name="Right Arrow 7"/>
          <p:cNvSpPr/>
          <p:nvPr/>
        </p:nvSpPr>
        <p:spPr>
          <a:xfrm flipH="1">
            <a:off x="6970101" y="2204864"/>
            <a:ext cx="532390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2" name="Right Arrow 7">
            <a:extLst>
              <a:ext uri="{FF2B5EF4-FFF2-40B4-BE49-F238E27FC236}">
                <a16:creationId xmlns:a16="http://schemas.microsoft.com/office/drawing/2014/main" id="{317F4B93-582D-41AF-8E80-D780E22F0E8D}"/>
              </a:ext>
            </a:extLst>
          </p:cNvPr>
          <p:cNvSpPr/>
          <p:nvPr/>
        </p:nvSpPr>
        <p:spPr>
          <a:xfrm flipH="1">
            <a:off x="3233828" y="4495353"/>
            <a:ext cx="532390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73578819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B53DE037-7162-4338-9FDF-30F091A7E8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5670" y="1124744"/>
            <a:ext cx="5512660" cy="481175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Save with Scene</a:t>
            </a:r>
            <a:endParaRPr lang="en-CA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A636E-A6CD-47F7-B674-0664EFC36B17}" type="datetime1">
              <a:rPr lang="en-CA" smtClean="0"/>
              <a:t>2021-05-03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Laboratory for Percutaneous Surgery (The Perk Lab) – Copyright © Queen’s University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008EC-8F43-4B00-B358-048442A1BFBF}" type="slidenum">
              <a:rPr lang="en-CA" smtClean="0"/>
              <a:pPr/>
              <a:t>71</a:t>
            </a:fld>
            <a:endParaRPr lang="en-CA" dirty="0"/>
          </a:p>
        </p:txBody>
      </p:sp>
      <p:sp>
        <p:nvSpPr>
          <p:cNvPr id="8" name="Right Arrow 7"/>
          <p:cNvSpPr/>
          <p:nvPr/>
        </p:nvSpPr>
        <p:spPr>
          <a:xfrm flipH="1">
            <a:off x="2419255" y="1211742"/>
            <a:ext cx="532390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5" name="Right Arrow 7">
            <a:extLst>
              <a:ext uri="{FF2B5EF4-FFF2-40B4-BE49-F238E27FC236}">
                <a16:creationId xmlns:a16="http://schemas.microsoft.com/office/drawing/2014/main" id="{84ADB97A-6BF0-422B-8F5D-2934B479E3B2}"/>
              </a:ext>
            </a:extLst>
          </p:cNvPr>
          <p:cNvSpPr/>
          <p:nvPr/>
        </p:nvSpPr>
        <p:spPr>
          <a:xfrm flipH="1">
            <a:off x="3211343" y="2401346"/>
            <a:ext cx="532390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6" name="Right Arrow 7">
            <a:extLst>
              <a:ext uri="{FF2B5EF4-FFF2-40B4-BE49-F238E27FC236}">
                <a16:creationId xmlns:a16="http://schemas.microsoft.com/office/drawing/2014/main" id="{6AC09A92-B748-4CC8-9107-4F274A723B39}"/>
              </a:ext>
            </a:extLst>
          </p:cNvPr>
          <p:cNvSpPr/>
          <p:nvPr/>
        </p:nvSpPr>
        <p:spPr>
          <a:xfrm flipH="1">
            <a:off x="5456971" y="3801087"/>
            <a:ext cx="532390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29685653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AD4261D-6659-4E0E-989C-9085452B97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4130" y="1174440"/>
            <a:ext cx="5735739" cy="45091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plus.xml Extension</a:t>
            </a:r>
            <a:endParaRPr lang="en-CA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A636E-A6CD-47F7-B674-0664EFC36B17}" type="datetime1">
              <a:rPr lang="en-CA" smtClean="0"/>
              <a:t>2021-05-03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Laboratory for Percutaneous Surgery (The Perk Lab) – Copyright © Queen’s University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008EC-8F43-4B00-B358-048442A1BFBF}" type="slidenum">
              <a:rPr lang="en-CA" smtClean="0"/>
              <a:pPr/>
              <a:t>72</a:t>
            </a:fld>
            <a:endParaRPr lang="en-CA" dirty="0"/>
          </a:p>
        </p:txBody>
      </p:sp>
      <p:sp>
        <p:nvSpPr>
          <p:cNvPr id="8" name="Right Arrow 7"/>
          <p:cNvSpPr/>
          <p:nvPr/>
        </p:nvSpPr>
        <p:spPr>
          <a:xfrm flipH="1">
            <a:off x="6588224" y="2708920"/>
            <a:ext cx="532390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77777386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Acknowledgements</a:t>
            </a:r>
          </a:p>
        </p:txBody>
      </p:sp>
      <p:pic>
        <p:nvPicPr>
          <p:cNvPr id="7" name="Picture 2" descr="icon_fCal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300467"/>
            <a:ext cx="1620000" cy="1620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5816" y="1300467"/>
            <a:ext cx="1620000" cy="16200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828353" y="3254197"/>
            <a:ext cx="748729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CA" dirty="0"/>
              <a:t>PLUS (</a:t>
            </a:r>
            <a:r>
              <a:rPr lang="en-CA" dirty="0">
                <a:hlinkClick r:id="rId5"/>
              </a:rPr>
              <a:t>www.plustoolkit.org</a:t>
            </a:r>
            <a:r>
              <a:rPr lang="en-CA" dirty="0"/>
              <a:t>)</a:t>
            </a:r>
          </a:p>
          <a:p>
            <a:pPr algn="ctr"/>
            <a:endParaRPr lang="en-CA" dirty="0"/>
          </a:p>
          <a:p>
            <a:pPr algn="ctr"/>
            <a:r>
              <a:rPr lang="en-CA" dirty="0"/>
              <a:t>Andras Lasso, Tamas </a:t>
            </a:r>
            <a:r>
              <a:rPr lang="en-CA" dirty="0" err="1"/>
              <a:t>Heffter</a:t>
            </a:r>
            <a:r>
              <a:rPr lang="en-CA" dirty="0"/>
              <a:t>, Adam Rankin, Csaba Pinter, Tamas Ungi, and Gabor Fichtinger, "PLUS: Open-source toolkit for ultrasound-guided intervention systems", IEEE Trans Biomed Eng. 2014 Oct;61(10):2527-37.</a:t>
            </a:r>
          </a:p>
          <a:p>
            <a:pPr algn="ctr"/>
            <a:endParaRPr lang="en-CA" dirty="0"/>
          </a:p>
          <a:p>
            <a:pPr algn="ctr"/>
            <a:r>
              <a:rPr lang="en-CA" dirty="0"/>
              <a:t>Kyle Sunderland (</a:t>
            </a:r>
            <a:r>
              <a:rPr lang="en-CA" dirty="0">
                <a:hlinkClick r:id="rId6"/>
              </a:rPr>
              <a:t>1krs1@queensu.ca</a:t>
            </a:r>
            <a:r>
              <a:rPr lang="en-CA" dirty="0"/>
              <a:t>)</a:t>
            </a:r>
          </a:p>
          <a:p>
            <a:pPr algn="ctr"/>
            <a:r>
              <a:rPr lang="en-CA" dirty="0"/>
              <a:t>Andras Lasso (</a:t>
            </a:r>
            <a:r>
              <a:rPr lang="en-CA" dirty="0">
                <a:hlinkClick r:id="rId7"/>
              </a:rPr>
              <a:t>lasso@queensu.ca</a:t>
            </a:r>
            <a:r>
              <a:rPr lang="en-CA" dirty="0"/>
              <a:t>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ACB91-3458-4797-BB99-F2C6E99FB754}" type="datetime1">
              <a:rPr lang="en-CA" smtClean="0"/>
              <a:t>2021-05-03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Laboratory for Percutaneous Surgery (The Perk Lab) – Copyright © Queen’s University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008EC-8F43-4B00-B358-048442A1BFBF}" type="slidenum">
              <a:rPr lang="en-CA" smtClean="0"/>
              <a:pPr/>
              <a:t>73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5660575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80728"/>
            <a:ext cx="6020365" cy="5270934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 err="1"/>
              <a:t>Ultrasonix</a:t>
            </a:r>
            <a:r>
              <a:rPr lang="en-US" sz="2400" dirty="0"/>
              <a:t>: B-mode &amp; RF </a:t>
            </a:r>
            <a:br>
              <a:rPr lang="en-US" sz="2400" dirty="0"/>
            </a:br>
            <a:r>
              <a:rPr lang="en-US" sz="2400" dirty="0"/>
              <a:t>(through research interface)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/>
              <a:t>BK </a:t>
            </a:r>
            <a:r>
              <a:rPr lang="en-US" sz="2400" dirty="0" err="1"/>
              <a:t>ProFocus</a:t>
            </a:r>
            <a:r>
              <a:rPr lang="en-US" sz="2400" dirty="0"/>
              <a:t>: B-mode &amp; RF </a:t>
            </a:r>
            <a:br>
              <a:rPr lang="en-US" sz="2400" dirty="0"/>
            </a:br>
            <a:r>
              <a:rPr lang="en-US" sz="2400" dirty="0"/>
              <a:t>(through research interface)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 err="1"/>
              <a:t>Telemed</a:t>
            </a:r>
            <a:r>
              <a:rPr lang="en-US" sz="2400" dirty="0"/>
              <a:t> ultrasound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 err="1"/>
              <a:t>Clarius</a:t>
            </a:r>
            <a:r>
              <a:rPr lang="en-US" sz="2400" dirty="0"/>
              <a:t> ultrasound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 err="1"/>
              <a:t>ImagingControl</a:t>
            </a:r>
            <a:r>
              <a:rPr lang="en-US" sz="2400" dirty="0"/>
              <a:t> </a:t>
            </a:r>
            <a:r>
              <a:rPr lang="en-US" sz="2400" dirty="0" err="1"/>
              <a:t>framegrabbers</a:t>
            </a:r>
            <a:endParaRPr lang="en-US" sz="2400" dirty="0"/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 err="1"/>
              <a:t>Epiphan</a:t>
            </a:r>
            <a:r>
              <a:rPr lang="en-US" sz="2400" dirty="0"/>
              <a:t> </a:t>
            </a:r>
            <a:r>
              <a:rPr lang="en-US" sz="2400" dirty="0" err="1"/>
              <a:t>framegrabbers</a:t>
            </a:r>
            <a:endParaRPr lang="en-US" sz="2400" dirty="0"/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/>
              <a:t>Webcam video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 err="1"/>
              <a:t>OpenIGTLink</a:t>
            </a:r>
            <a:r>
              <a:rPr lang="en-US" sz="2400" dirty="0"/>
              <a:t> (for </a:t>
            </a:r>
            <a:r>
              <a:rPr lang="en-US" sz="2400" dirty="0" err="1"/>
              <a:t>MUSiiC</a:t>
            </a:r>
            <a:r>
              <a:rPr lang="en-US" sz="2400" dirty="0"/>
              <a:t>, Siemens MRI scanners, and other compatible devices)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/>
              <a:t>Other software devices: file source, US simulator</a:t>
            </a:r>
          </a:p>
        </p:txBody>
      </p:sp>
      <p:pic>
        <p:nvPicPr>
          <p:cNvPr id="7" name="Picture 2" descr="https://healthmanagement.org/uploads/product_image/mp_img_118054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2400" y="1772816"/>
            <a:ext cx="1289720" cy="1160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Epiphan VGA2USB LR VGA to USB Frame Grabber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6219" y="4437112"/>
            <a:ext cx="1545525" cy="1055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36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Acquisition - Imaging</a:t>
            </a:r>
          </a:p>
        </p:txBody>
      </p:sp>
      <p:pic>
        <p:nvPicPr>
          <p:cNvPr id="8" name="Picture 1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188037" y="1052736"/>
            <a:ext cx="1904243" cy="30386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AutoShape 2" descr="data:image/jpeg;base64,/9j/4AAQSkZJRgABAQAAAQABAAD/2wCEAAkGBhQSEBQUEhQUFBUUFRQVFBQVFBQUFRQWFBcVFRQYFxUXHCYeFxkjGhQVHy8gIycpLCwsFR4xNTAqNSYrLCkBCQoKDgwOGA8PGikkHhwqKSksLSksLCkpLCkpKSksLCwqLDQvKSwtKSksLCwpKSwpLCwsLCkpLC0qLywpKSksKf/AABEIALkBEAMBIgACEQEDEQH/xAAcAAEAAQUBAQAAAAAAAAAAAAAABgIDBAUHAQj/xABAEAACAQIEBAMGAwYFAgcAAAABAgADEQQFITEGEkFRYXGBBxMiMlKRQqGxFGJywdHwQ1OCsuEk8TNjc4OSk6L/xAAaAQEAAwEBAQAAAAAAAAAAAAAAAQQFAgMG/8QAKhEAAgICAgEDAgYDAAAAAAAAAAECAwQRITFRBRIiQZETFHGBodEysfD/2gAMAwEAAhEDEQA/AO4xEQBERAEREAREQBERAEREAREQBERAEREAREQBETy8A9iIgCIiAIiIAiIgCIiAIiIAiIgCIiAIiIAiIgCIiAIiIAiIgCIiAInl5YxeOSkvNUZUXuxt/wB5DeuyUtmRLGJxiU1LOwVR1Y2Eg2e+1FFuuGXnP1tt6D+sgWZ5vXxLc1V2PhfQeQlC7PrhxHll2rCnPmXCJ/n3tUpU7rh19631G4T7bn8poMN7VMYGu1Oiy/TZkPo3N/KR3A5S9Q2p03c/uqWt52Gk2h4Nxdr/ALO//wCb/a95nfm8ib90U/twX/ytEFqT/k6Fw57QcPiiEJ9zV/y6hGp/dbZvyPhJRefP2Ny9kblqIysOjAqR95veH+PcThbK969IfhY/Go/dbc+Rv6S9Rnxk/bZwyldgyj8oco7LE02QcWYfGLek/wAXWm2jj/T1HiLibgGaSafKKDWuz2IiSQIiIAiIgCIiAIiIAiIgCIiAIiIAiIgCIi8ARKS0xMwzSnRXmquqDxOp8huZDaXLJSb4RmXmLjsyp0V5qjqg8Tv5DcyA577Ut1wy/wCtv5Lt95B8dmFWu3NVdmJ7mZ13qEIcR5L1ODOfMuCe577UgLrhlufrb+S/1+0guPzOtiG5qrs3mdpYSkBLgmNdl2W9s1qsaFfSKFo2lYWeyq0qNlkknB2RLiy61KzqKYFqatYm99Re4AFug69JJGyo4OmbJWqAA2q0Krh//cosxX1AI8BOdUqhUgqSpGxBII8iJt8DxTXSorPUqVFU6o1RwGHYkGaGPlVQioyjz5KF1FkpbT48G4zXOff5ef2tAtYMBQPLys+3M4XcLa4J2OltZCeSdBxGBw2NQMvu6dU2b4Cr1SAbEGmpsTtqTceEj2O4SrpUKqvvRa/Mmqga/N0VtNr/AHk5VVk2pL5LWtrv9xjWQinF8Px/RHfdEMGUlWBuGU2IPe4kvyH2m1aNkxY96n+avzr/ABDZvy8zIyUlJSeFGZZS+OvB7XY0Le+zt+V5zSxCc9F1dfDceDA6qfOZ15wHCu9FxUoO1Jx1U6HwI2I8JOsg9p+yY1eQ7Csguh/iUar6fYTex86u3jpmNdiTq57R0SJZw2LWooZGV1bUMpBB8iJevLxTEREAREQBERAEREAREQBEReAJ5eeFpg5nnVKgvNVcL4dT5DeQ2orbJSbekZxaYWY5vSoLzVXCDx3PkNzOf557UWN1wy8o+ttW9BsPzkKxWKqVmLVXZie5vM271CEOIcl+rBlLmXBOM99qRN1wq2/fbU+g2H5yE4zF1azc1V2YnubyhaIEuATGuyp2vlmrVjwr6RaWjaXLSq0WlXeyweT2AJ6FkEieiAsqAkMACVQJ7acg9EmWVcTB6apUAdwOUBmJY2tYqKl6d+lreN5DuWVAT3oyJUvcTxtpjatMm1bhvDYhy6E0wF+IKOVQ5FwWLgBb9lW0h2JwLIfiUga8rWPKwHVTsw8RM/AZ7Up2v8XL8jX+NN/lfX4dTcG4Mkgz2nVpBaxV1YgNvT+Ia3qCzONeqG2triXpfgZK2vjIqr8Wh8/JEEKSk0r7zdZxQoB/+nZmBvzXBsD2UnUjzH3mHSwRY6CZc17JNb3rwX4v3Lf+yxleYV8K3NhqhW/zUz8VN/Nf57+U6Pwzx3TxBFOqvuax2Un4an/pt1/hOvnIvgOHr6kTbPwzTZOVh5Ebqe4M1MPOti0prcf5M7Kxqpcx4ZPQZ7Ivwxnbc5w1c3qoLo5/xU7+LDr38wZJwZ9JGSktoxGnF6Z7ERJIEREAREQBE8Jmhz7jPD4UEO3M4/w0sW9ei+sA3paa/Nc9o4db1XC/u7sfJZzPPva1VqU2XDoKTHZyxYj0AH6yBU8+qM//AFd9T/4qlnGv1KfiH96GeV7shHcI7Z6U/hzlqb0dLzv2mu91wy8g+s6t6dBIbiKr1WLVGLE7kkn9ZXSQEAqQQdQwIII8CJXyz5a7Jsm/mz6KqiuC+KMjKOHquIJFFOa25JCqL7XJ/SbDH8E4qkvMafMBqeRg9vQa/lMnhPir9kLKy81NyCbfMpta476W08Pv0rAZhTrIHpMGU9RuD2I3B8DL2LjUXw/yfuKmRkW0z6+JxC0ATqvEHBVLEXZLUqv1AfCx/eUfqNfOc6zXJKuGflqrb6WGqt/C3Xy3lTJw7KOXyvJZoyoXdd+DAAntpVaVcso7LRRyyoLKoAkbBTyyrllVpUBI2CgLKgJVaegSNknlpUBHLK0Qnac7JPFl6lSLHQTPwOSM24klwGSBZ3CuU+jynZGHZo8BkRNuYSQYTKVXpNgKAWWa2LAEuxojDllOV8p8RLgUKJi4nHgTX43NbdZoMbmpMidmuEdQp+si7n2YMCtWmbVKLc6Hvb5lPgROl5TmK16NOqny1EVx4cwvbzG3pOMVq5adD9mFY/sPIf8ACq1UHlcOP981/S7ZSi4P6FL1CtJqSJjERNgyxERAE1OecSUcKt6h1PyourN6dB4mbRpxHP8AMzXxFSoTux5R2UaKPtaSkQ3ozuJ/aLiaoK0gaVP90/GR4sNftaQR6zMddfObljMTEYQNtoZ6R0jye2a4GVhhtoe/aUuhU6ykGep5nlF6lE81A/CdWpNcq3lrofG4Pj0m7yzN0r6LdXHzUm+YW3ttzDy17gTS80s4nCB7HVWHyuujKRtr1/vaZ2XgV3rfT8l/GzZ08doltplZdmVSg/PSYqevZh2I2IkVwXErUyExeo2GIUE//Yo/Ua+B3kjWxUMpDKwurKQQw7gjefLXY9uLLn7o+gqurvjx9jo2ScdJVHLUASrbQXASoegVmPwk9m+8zXxwcNSxVNduZ0ANQIp+Xm5b62B+K4OmgnLCJu8q4mZOVay+9RbcpNveU+xRz+h9LTQx/Ut/G37/ANlS3CS+Vf8A36GyzvgMge8wp94hHNyXuwB1HKfxj8/ORJqZBsdCNwdwfKdJy/NLU6lRKnvVCgl6jtZbaBWpbo2ouwvfW3QS7mOT0MZuPd1rXuLB7DYsl7lf4rHynd+BC1e6nh+Pp+xFWXKv42crz9f3OYCezaZxw7Vwx+MXU7Ouqntr0PgfzmstMOyEq5e2S0zThNTW4vg9tPYAlYE8zspAlwDtMnC5cznQSSZbw11IiMZTeonMpxgttmgwWUM52kmy7hwDcTeYXLlQbS/UqhRL9eIlzMz7Mxy4gWaOCCxVxCiYmMzMDrI/js67T2lYo8I84UynzI2mNzPxmhx2b32msxOYFpiXJlfcpMuqKiuC9XxhMsCmTLqUZlUaE9oUb7OXMsU8POhcAYTkwpP+ZVqP6XCD/ZI1lmRvWYBRYdW6KOp8T4TomCwopoqLoqKFHkBYTbw6fZtmVmWKWomTERL5QEREApqC4nzdnmLamdCRyn4tARowU3JFgBfwn0kZw3jvKvd4ysh0Bb3iEdqnxddxe49JKOWaPCYwVEDDxBHYj+7+ol3mmLhqPu1sDubn7AfoBFHFq97HbcdROzzMh1BGswK2FI1GomaGnl50nog1c9BmZWw4O2hmG6kbztPZB6VuLGxB6HUH0mNhmrYYlsOboTd6DXKHxHY+IsfPaZAM9BnFlcZrUls6hNwe4s3mT55TxIsl1qD5qTfOO/L9Y8te4EzyJC8XgVfXVXGquuhB85n4DixqZCYwEi9lxCi//wA1G/mNfAz5vM9JcflV14N3G9RUvjZ9yaZIKnvlFFwjnQFmCg9wb7g9tb9pL/f8y3qKaYUgqwU0sNUYAjW681O/MRcixsLEGQJGDKGUhlbZlN1YeBEzKuaVWQI1Ryg/CSbb317+soY+V+XTjJPZdtp/Fakmjo2Fx10b9oaj7q1rs6m403HM3MLdSb3HjOb48J71/dfJzNyXv8t9JTRw5bYTd5bw6WsTOcnLllJRUehTRGjcm+zT4fBMx0EkOWcNXsTJHgciVRtNmlIKIqw2+ZnlbmpcQMDB5QqDaZhsoluvjQs0mPzkDrLbcK1pFSMLLnuRs8TmAE0WPzkDrNPjc3J6zUVcSTK0rHLovQqjAz8XmhbrNe9YmUKt5ep0ojW32duRQtKX0pS6lKYlXMxflpDnbv8AhHr19JdrpPGU9GWxVBdiAPGZfD+NWpWHNTY0+505vTe0sZVwtUrMGqXY+PyjyHST7J+GVp2JGs0aqfqUrblo29BBYcoAHQDQD0mSBPFS0ql8zRERAEREASC+1HIDVoiugu1G4e3Wmdz/AKTr5FpOpS6Aggi4OhB2Igh8nza7SNUcVy8zXOhcnvoT/SdN474NbCVC9ME0HPw/+WT+A+HY+m+8GxuXh9dm79/AjqJ2+Tz6fJTlGfLWGujbW89vvNpeRLK8ueliFBNlJ2ubNa9vA2kpBkohly8pdQRrPCYvJIMarQI8pavM68s1aF9p2mRosXhkDCxAIPQxyGX6GHJnRBiYMVsO18MeZTq1BtUby7HxuDJzwzUTF6AMlRfnpPuvTQ6XF/I+E0uFy6dD4DzpaZ/Z6trPYK5AvfYKx6jtfbbyzcvAqvW2ufJoY2XZTx9DbZZw6F3E3C4NR0HjL1ZuQ2PmD3H9RNbi8zA6zGdcKPiW/fZe9mdVxQE1GOzcDrNNmGe9pHcVmRYytZe3wi3XjRjyzcY/PD0M0mIxxaYhcmVrTniouXZY2keXJlxKcrSlK6lRUF2IA8ZbrqPOUz1KUoxGOSnodW6KNT/wPOY4rVaxtSBRfqPzHyHT+9pJ+HuBfxMN9STqTL9dBWnckR/DZZWxRs11U/gXr5nr+knGR8FKgBYekkmAyhKYsAJngTQhUolCd7fRZw+DVBYACX7RE9iu3sREQQIiIAiIgCIiAWsThlqKVdQysLFSLgg9xOW8YezBqfNVwl2Xc0d2X+A/iHhv5zq88IjZDWz5lKWOo1B69CNPQxedq4v9n9LFXdLU631gaP4OBv57+c4/m2UVcNUNOshU9OzDup6idpnm46Mbmi8t808LTo5L4MTEwmMFReZSPFbgsouQCR2NvzmQGgkqtN5ldJGW432IPeaG8u4fFmmeYeo7iSmESV2AmFiMxA6zU4rOb7GaqvjiTJOtnVMB7QHxFFKTKOemQGqltTo3IeW3W3KSTv07YOKzkt1nNsI9RqgSlzc7/AoBsSTsLkjraTT9iqUyFqizhVLAG9iVBOswfVaW9TX6Gr6fb3Fl165JlK05cSjL6UpmV0mlKRaSnL6U5YxGOWnp8zdFG/r2EYXKK2JPxAhfoF7ep6y/XSV52JFurmVzy0Rzn6vwj+szsq4XeswZ7se52HkOkluScEhQCw9JLcLl6oNBL9dGuylZf4NNkvC60wCRrJDTpADSVAT2W0kuinKTl2IiJJyIiIAiIgCIiAIiIAiIgCIiAeETVZ5kFLE0ylVAw6dwe6ncGbaCIBwbirgWrhCWW9Sl9QGq/wAQ/n+ki5M+mMThQwIIvecx4v8AZqDephbK25pbKf4fpPht5TpPyebicUxmAq02WpTNmW9iosbElte/zEWO4HXabTLM6FYEFeWoou1vkIuBcfSbkAjx0ttMzE0GRijqVYaFSLEeYMtUqYUtbTm5ebx5b219ZOueBvjkyOaEqg7EG29jt5y2FJXmtYElRr23Nuk05xDKxHKARdg1xdgLXWw6b/cQ3ohLZkYkcrkdNx6/83niU5l4incqfD+kuU8POtkJFeTLy4iiw3WrSP2dZ1Di6iP2s2+hP5/ykF4fwIOJpc2ih1didgtMh2J+1vUSQ5xn5r13NEcxJsG/CANB57Sllr3Q9pexPjJsVaqoLsQB/e3eYyPVrnlpAqvf8R8u36zZ5Lwg9Zg1S7eJ2HkJ0XKOG0pAWGveV6sctWX6Inw9wFazP567mTnA5SlMWAEzUpgSqXYwUSjKxyPAs9iJ2eYiIgCIiAIiIAiIgCIiAIiIAiIgCIiAIiIAmPiMPcTIiAQbinhCliR8Q5XHy1F+YefceE5LnvDtXCPaoLqT8Lj5W/ofCfRdfDAzS5nky1FKuoZToQReE9HLR89X/v8A4nj0Q24k54g9mroS2HPMv0HceR6yJ1srqobMjfad7TONMpoUOY+AmTTtsg5j+X3nmEyKvWPLYhfpW+vmes6Dw17Oiti4sO39Zy2/oekVrsimV8P1aptqb2v0Fu3lOi8O8EhAC+sk+X5IlMCwE2QW08/b5PX364RYw2DVBYCZEROzzEREAREQBERAEREAREQBERAEREAREQBERAEREAREQBERAEpamDKogGO+DBmK+QUjugM2UQDDoZVTT5UA9JlKgEqiAIiIAiIgCIiAIiIAiIgCIiAIiIAiIgCIiAf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AutoShape 4" descr="data:image/jpeg;base64,/9j/4AAQSkZJRgABAQAAAQABAAD/2wCEAAkGBhQSEBQUEhQUFBUUFRQVFBQVFBQUFRQWFBcVFRQYFxUXHCYeFxkjGhQVHy8gIycpLCwsFR4xNTAqNSYrLCkBCQoKDgwOGA8PGikkHhwqKSksLSksLCkpLCkpKSksLCwqLDQvKSwtKSksLCwpKSwpLCwsLCkpLC0qLywpKSksKf/AABEIALkBEAMBIgACEQEDEQH/xAAcAAEAAQUBAQAAAAAAAAAAAAAABgIDBAUHAQj/xABAEAACAQIEBAMGAwYFAgcAAAABAgADEQQFITEGEkFRYXGBBxMiMlKRQqGxFGJywdHwQ1OCsuEk8TNjc4OSk6L/xAAaAQEAAwEBAQAAAAAAAAAAAAAAAQQFAgMG/8QAKhEAAgICAgEDAgYDAAAAAAAAAAECAwQRITFRBRIiQZETFHGBodEysfD/2gAMAwEAAhEDEQA/AO4xEQBERAEREAREQBERAEREAREQBERAEREAREQBETy8A9iIgCIiAIiIAiIgCIiAIiIAiIgCIiAIiIAiIgCIiAIiIAiIgCIiAInl5YxeOSkvNUZUXuxt/wB5DeuyUtmRLGJxiU1LOwVR1Y2Eg2e+1FFuuGXnP1tt6D+sgWZ5vXxLc1V2PhfQeQlC7PrhxHll2rCnPmXCJ/n3tUpU7rh19631G4T7bn8poMN7VMYGu1Oiy/TZkPo3N/KR3A5S9Q2p03c/uqWt52Gk2h4Nxdr/ALO//wCb/a95nfm8ib90U/twX/ytEFqT/k6Fw57QcPiiEJ9zV/y6hGp/dbZvyPhJRefP2Ny9kblqIysOjAqR95veH+PcThbK969IfhY/Go/dbc+Rv6S9Rnxk/bZwyldgyj8oco7LE02QcWYfGLek/wAXWm2jj/T1HiLibgGaSafKKDWuz2IiSQIiIAiIgCIiAIiIAiIgCIiAIiIAiIgCIi8ARKS0xMwzSnRXmquqDxOp8huZDaXLJSb4RmXmLjsyp0V5qjqg8Tv5DcyA577Ut1wy/wCtv5Lt95B8dmFWu3NVdmJ7mZ13qEIcR5L1ODOfMuCe577UgLrhlufrb+S/1+0guPzOtiG5qrs3mdpYSkBLgmNdl2W9s1qsaFfSKFo2lYWeyq0qNlkknB2RLiy61KzqKYFqatYm99Re4AFug69JJGyo4OmbJWqAA2q0Krh//cosxX1AI8BOdUqhUgqSpGxBII8iJt8DxTXSorPUqVFU6o1RwGHYkGaGPlVQioyjz5KF1FkpbT48G4zXOff5ef2tAtYMBQPLys+3M4XcLa4J2OltZCeSdBxGBw2NQMvu6dU2b4Cr1SAbEGmpsTtqTceEj2O4SrpUKqvvRa/Mmqga/N0VtNr/AHk5VVk2pL5LWtrv9xjWQinF8Px/RHfdEMGUlWBuGU2IPe4kvyH2m1aNkxY96n+avzr/ABDZvy8zIyUlJSeFGZZS+OvB7XY0Le+zt+V5zSxCc9F1dfDceDA6qfOZ15wHCu9FxUoO1Jx1U6HwI2I8JOsg9p+yY1eQ7Csguh/iUar6fYTex86u3jpmNdiTq57R0SJZw2LWooZGV1bUMpBB8iJevLxTEREAREQBERAEREAREQBEReAJ5eeFpg5nnVKgvNVcL4dT5DeQ2orbJSbekZxaYWY5vSoLzVXCDx3PkNzOf557UWN1wy8o+ttW9BsPzkKxWKqVmLVXZie5vM271CEOIcl+rBlLmXBOM99qRN1wq2/fbU+g2H5yE4zF1azc1V2YnubyhaIEuATGuyp2vlmrVjwr6RaWjaXLSq0WlXeyweT2AJ6FkEieiAsqAkMACVQJ7acg9EmWVcTB6apUAdwOUBmJY2tYqKl6d+lreN5DuWVAT3oyJUvcTxtpjatMm1bhvDYhy6E0wF+IKOVQ5FwWLgBb9lW0h2JwLIfiUga8rWPKwHVTsw8RM/AZ7Up2v8XL8jX+NN/lfX4dTcG4Mkgz2nVpBaxV1YgNvT+Ia3qCzONeqG2triXpfgZK2vjIqr8Wh8/JEEKSk0r7zdZxQoB/+nZmBvzXBsD2UnUjzH3mHSwRY6CZc17JNb3rwX4v3Lf+yxleYV8K3NhqhW/zUz8VN/Nf57+U6Pwzx3TxBFOqvuax2Un4an/pt1/hOvnIvgOHr6kTbPwzTZOVh5Ebqe4M1MPOti0prcf5M7Kxqpcx4ZPQZ7Ivwxnbc5w1c3qoLo5/xU7+LDr38wZJwZ9JGSktoxGnF6Z7ERJIEREAREQBE8Jmhz7jPD4UEO3M4/w0sW9ei+sA3paa/Nc9o4db1XC/u7sfJZzPPva1VqU2XDoKTHZyxYj0AH6yBU8+qM//AFd9T/4qlnGv1KfiH96GeV7shHcI7Z6U/hzlqb0dLzv2mu91wy8g+s6t6dBIbiKr1WLVGLE7kkn9ZXSQEAqQQdQwIII8CJXyz5a7Jsm/mz6KqiuC+KMjKOHquIJFFOa25JCqL7XJ/SbDH8E4qkvMafMBqeRg9vQa/lMnhPir9kLKy81NyCbfMpta476W08Pv0rAZhTrIHpMGU9RuD2I3B8DL2LjUXw/yfuKmRkW0z6+JxC0ATqvEHBVLEXZLUqv1AfCx/eUfqNfOc6zXJKuGflqrb6WGqt/C3Xy3lTJw7KOXyvJZoyoXdd+DAAntpVaVcso7LRRyyoLKoAkbBTyyrllVpUBI2CgLKgJVaegSNknlpUBHLK0Qnac7JPFl6lSLHQTPwOSM24klwGSBZ3CuU+jynZGHZo8BkRNuYSQYTKVXpNgKAWWa2LAEuxojDllOV8p8RLgUKJi4nHgTX43NbdZoMbmpMidmuEdQp+si7n2YMCtWmbVKLc6Hvb5lPgROl5TmK16NOqny1EVx4cwvbzG3pOMVq5adD9mFY/sPIf8ACq1UHlcOP981/S7ZSi4P6FL1CtJqSJjERNgyxERAE1OecSUcKt6h1PyourN6dB4mbRpxHP8AMzXxFSoTux5R2UaKPtaSkQ3ozuJ/aLiaoK0gaVP90/GR4sNftaQR6zMddfObljMTEYQNtoZ6R0jye2a4GVhhtoe/aUuhU6ykGep5nlF6lE81A/CdWpNcq3lrofG4Pj0m7yzN0r6LdXHzUm+YW3ttzDy17gTS80s4nCB7HVWHyuujKRtr1/vaZ2XgV3rfT8l/GzZ08doltplZdmVSg/PSYqevZh2I2IkVwXErUyExeo2GIUE//Yo/Ua+B3kjWxUMpDKwurKQQw7gjefLXY9uLLn7o+gqurvjx9jo2ScdJVHLUASrbQXASoegVmPwk9m+8zXxwcNSxVNduZ0ANQIp+Xm5b62B+K4OmgnLCJu8q4mZOVay+9RbcpNveU+xRz+h9LTQx/Ut/G37/ANlS3CS+Vf8A36GyzvgMge8wp94hHNyXuwB1HKfxj8/ORJqZBsdCNwdwfKdJy/NLU6lRKnvVCgl6jtZbaBWpbo2ouwvfW3QS7mOT0MZuPd1rXuLB7DYsl7lf4rHynd+BC1e6nh+Pp+xFWXKv42crz9f3OYCezaZxw7Vwx+MXU7Ouqntr0PgfzmstMOyEq5e2S0zThNTW4vg9tPYAlYE8zspAlwDtMnC5cznQSSZbw11IiMZTeonMpxgttmgwWUM52kmy7hwDcTeYXLlQbS/UqhRL9eIlzMz7Mxy4gWaOCCxVxCiYmMzMDrI/js67T2lYo8I84UynzI2mNzPxmhx2b32msxOYFpiXJlfcpMuqKiuC9XxhMsCmTLqUZlUaE9oUb7OXMsU8POhcAYTkwpP+ZVqP6XCD/ZI1lmRvWYBRYdW6KOp8T4TomCwopoqLoqKFHkBYTbw6fZtmVmWKWomTERL5QEREApqC4nzdnmLamdCRyn4tARowU3JFgBfwn0kZw3jvKvd4ysh0Bb3iEdqnxddxe49JKOWaPCYwVEDDxBHYj+7+ol3mmLhqPu1sDubn7AfoBFHFq97HbcdROzzMh1BGswK2FI1GomaGnl50nog1c9BmZWw4O2hmG6kbztPZB6VuLGxB6HUH0mNhmrYYlsOboTd6DXKHxHY+IsfPaZAM9BnFlcZrUls6hNwe4s3mT55TxIsl1qD5qTfOO/L9Y8te4EzyJC8XgVfXVXGquuhB85n4DixqZCYwEi9lxCi//wA1G/mNfAz5vM9JcflV14N3G9RUvjZ9yaZIKnvlFFwjnQFmCg9wb7g9tb9pL/f8y3qKaYUgqwU0sNUYAjW681O/MRcixsLEGQJGDKGUhlbZlN1YeBEzKuaVWQI1Ryg/CSbb317+soY+V+XTjJPZdtp/Fakmjo2Fx10b9oaj7q1rs6m403HM3MLdSb3HjOb48J71/dfJzNyXv8t9JTRw5bYTd5bw6WsTOcnLllJRUehTRGjcm+zT4fBMx0EkOWcNXsTJHgciVRtNmlIKIqw2+ZnlbmpcQMDB5QqDaZhsoluvjQs0mPzkDrLbcK1pFSMLLnuRs8TmAE0WPzkDrNPjc3J6zUVcSTK0rHLovQqjAz8XmhbrNe9YmUKt5ep0ojW32duRQtKX0pS6lKYlXMxflpDnbv8AhHr19JdrpPGU9GWxVBdiAPGZfD+NWpWHNTY0+505vTe0sZVwtUrMGqXY+PyjyHST7J+GVp2JGs0aqfqUrblo29BBYcoAHQDQD0mSBPFS0ql8zRERAEREASC+1HIDVoiugu1G4e3Wmdz/AKTr5FpOpS6Aggi4OhB2Igh8nza7SNUcVy8zXOhcnvoT/SdN474NbCVC9ME0HPw/+WT+A+HY+m+8GxuXh9dm79/AjqJ2+Tz6fJTlGfLWGujbW89vvNpeRLK8ueliFBNlJ2ubNa9vA2kpBkohly8pdQRrPCYvJIMarQI8pavM68s1aF9p2mRosXhkDCxAIPQxyGX6GHJnRBiYMVsO18MeZTq1BtUby7HxuDJzwzUTF6AMlRfnpPuvTQ6XF/I+E0uFy6dD4DzpaZ/Z6trPYK5AvfYKx6jtfbbyzcvAqvW2ufJoY2XZTx9DbZZw6F3E3C4NR0HjL1ZuQ2PmD3H9RNbi8zA6zGdcKPiW/fZe9mdVxQE1GOzcDrNNmGe9pHcVmRYytZe3wi3XjRjyzcY/PD0M0mIxxaYhcmVrTniouXZY2keXJlxKcrSlK6lRUF2IA8ZbrqPOUz1KUoxGOSnodW6KNT/wPOY4rVaxtSBRfqPzHyHT+9pJ+HuBfxMN9STqTL9dBWnckR/DZZWxRs11U/gXr5nr+knGR8FKgBYekkmAyhKYsAJngTQhUolCd7fRZw+DVBYACX7RE9iu3sREQQIiIAiIgCIiAWsThlqKVdQysLFSLgg9xOW8YezBqfNVwl2Xc0d2X+A/iHhv5zq88IjZDWz5lKWOo1B69CNPQxedq4v9n9LFXdLU631gaP4OBv57+c4/m2UVcNUNOshU9OzDup6idpnm46Mbmi8t808LTo5L4MTEwmMFReZSPFbgsouQCR2NvzmQGgkqtN5ldJGW432IPeaG8u4fFmmeYeo7iSmESV2AmFiMxA6zU4rOb7GaqvjiTJOtnVMB7QHxFFKTKOemQGqltTo3IeW3W3KSTv07YOKzkt1nNsI9RqgSlzc7/AoBsSTsLkjraTT9iqUyFqizhVLAG9iVBOswfVaW9TX6Gr6fb3Fl165JlK05cSjL6UpmV0mlKRaSnL6U5YxGOWnp8zdFG/r2EYXKK2JPxAhfoF7ep6y/XSV52JFurmVzy0Rzn6vwj+szsq4XeswZ7se52HkOkluScEhQCw9JLcLl6oNBL9dGuylZf4NNkvC60wCRrJDTpADSVAT2W0kuinKTl2IiJJyIiIAiIgCIiAIiIAiIgCIiAeETVZ5kFLE0ylVAw6dwe6ncGbaCIBwbirgWrhCWW9Sl9QGq/wAQ/n+ki5M+mMThQwIIvecx4v8AZqDephbK25pbKf4fpPht5TpPyebicUxmAq02WpTNmW9iosbElte/zEWO4HXabTLM6FYEFeWoou1vkIuBcfSbkAjx0ttMzE0GRijqVYaFSLEeYMtUqYUtbTm5ebx5b219ZOueBvjkyOaEqg7EG29jt5y2FJXmtYElRr23Nuk05xDKxHKARdg1xdgLXWw6b/cQ3ohLZkYkcrkdNx6/83niU5l4incqfD+kuU8POtkJFeTLy4iiw3WrSP2dZ1Di6iP2s2+hP5/ykF4fwIOJpc2ih1didgtMh2J+1vUSQ5xn5r13NEcxJsG/CANB57Sllr3Q9pexPjJsVaqoLsQB/e3eYyPVrnlpAqvf8R8u36zZ5Lwg9Zg1S7eJ2HkJ0XKOG0pAWGveV6sctWX6Inw9wFazP567mTnA5SlMWAEzUpgSqXYwUSjKxyPAs9iJ2eYiIgCIiAIiIAiIgCIiAIiIAiIgCIiAIiIAmPiMPcTIiAQbinhCliR8Q5XHy1F+YefceE5LnvDtXCPaoLqT8Lj5W/ofCfRdfDAzS5nky1FKuoZToQReE9HLR89X/v8A4nj0Q24k54g9mroS2HPMv0HceR6yJ1srqobMjfad7TONMpoUOY+AmTTtsg5j+X3nmEyKvWPLYhfpW+vmes6Dw17Oiti4sO39Zy2/oekVrsimV8P1aptqb2v0Fu3lOi8O8EhAC+sk+X5IlMCwE2QW08/b5PX364RYw2DVBYCZEROzzEREAREQBERAEREAREQBERAEREAREQBERAEREAREQBERAEpamDKogGO+DBmK+QUjugM2UQDDoZVTT5UA9JlKgEqiAIiIAiIgCIiAIiIAiIgCIiAIiIAiIgCIiAf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pic>
        <p:nvPicPr>
          <p:cNvPr id="9" name="Picture 8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353841" y="5479504"/>
            <a:ext cx="954463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0" name="Picture 2" descr="File:BkProFocus.jp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45" t="5609" r="12147"/>
          <a:stretch/>
        </p:blipFill>
        <p:spPr bwMode="auto">
          <a:xfrm>
            <a:off x="6967589" y="1370690"/>
            <a:ext cx="1780875" cy="2634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benchmarkreviews.com/images/reviews/webcams/H5D-00001/Microsoft_Lifecam_Cinema_Webcam_Frontpage.jp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785"/>
          <a:stretch/>
        </p:blipFill>
        <p:spPr bwMode="auto">
          <a:xfrm>
            <a:off x="6116253" y="4212877"/>
            <a:ext cx="1192051" cy="944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5-Point Star 13"/>
          <p:cNvSpPr/>
          <p:nvPr/>
        </p:nvSpPr>
        <p:spPr>
          <a:xfrm>
            <a:off x="457200" y="1052736"/>
            <a:ext cx="298376" cy="288032"/>
          </a:xfrm>
          <a:prstGeom prst="star5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5-Point Star 14"/>
          <p:cNvSpPr/>
          <p:nvPr/>
        </p:nvSpPr>
        <p:spPr>
          <a:xfrm>
            <a:off x="457200" y="2536602"/>
            <a:ext cx="298376" cy="288032"/>
          </a:xfrm>
          <a:prstGeom prst="star5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5-Point Star 15"/>
          <p:cNvSpPr/>
          <p:nvPr/>
        </p:nvSpPr>
        <p:spPr>
          <a:xfrm>
            <a:off x="450884" y="4371846"/>
            <a:ext cx="298376" cy="288032"/>
          </a:xfrm>
          <a:prstGeom prst="star5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5-Point Star 16"/>
          <p:cNvSpPr/>
          <p:nvPr/>
        </p:nvSpPr>
        <p:spPr>
          <a:xfrm>
            <a:off x="450884" y="5119092"/>
            <a:ext cx="298376" cy="288032"/>
          </a:xfrm>
          <a:prstGeom prst="star5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20EA7-F02E-42F8-8E6F-B7EE6C0BFA60}" type="datetime1">
              <a:rPr lang="en-CA" smtClean="0"/>
              <a:t>2021-05-03</a:t>
            </a:fld>
            <a:endParaRPr lang="en-CA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Laboratory for Percutaneous Surgery (The Perk Lab) – Copyright © Queen’s University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008EC-8F43-4B00-B358-048442A1BFBF}" type="slidenum">
              <a:rPr lang="en-CA" smtClean="0"/>
              <a:pPr/>
              <a:t>8</a:t>
            </a:fld>
            <a:endParaRPr lang="en-CA" dirty="0"/>
          </a:p>
        </p:txBody>
      </p:sp>
      <p:sp>
        <p:nvSpPr>
          <p:cNvPr id="18" name="5-Point Star 17"/>
          <p:cNvSpPr/>
          <p:nvPr/>
        </p:nvSpPr>
        <p:spPr>
          <a:xfrm>
            <a:off x="454253" y="2874950"/>
            <a:ext cx="298376" cy="288032"/>
          </a:xfrm>
          <a:prstGeom prst="star5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5-Point Star 18"/>
          <p:cNvSpPr/>
          <p:nvPr/>
        </p:nvSpPr>
        <p:spPr>
          <a:xfrm>
            <a:off x="457200" y="4005064"/>
            <a:ext cx="298376" cy="288032"/>
          </a:xfrm>
          <a:prstGeom prst="star5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5-Point Star 19"/>
          <p:cNvSpPr/>
          <p:nvPr/>
        </p:nvSpPr>
        <p:spPr>
          <a:xfrm>
            <a:off x="456790" y="3620627"/>
            <a:ext cx="298376" cy="288032"/>
          </a:xfrm>
          <a:prstGeom prst="star5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" name="5-Point Star 20"/>
          <p:cNvSpPr/>
          <p:nvPr/>
        </p:nvSpPr>
        <p:spPr>
          <a:xfrm>
            <a:off x="456790" y="3248547"/>
            <a:ext cx="298376" cy="288032"/>
          </a:xfrm>
          <a:prstGeom prst="star5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5-Point Star 14">
            <a:extLst>
              <a:ext uri="{FF2B5EF4-FFF2-40B4-BE49-F238E27FC236}">
                <a16:creationId xmlns:a16="http://schemas.microsoft.com/office/drawing/2014/main" id="{5D34A9AF-E6E8-4924-A0B2-3B5F9F9ABCCA}"/>
              </a:ext>
            </a:extLst>
          </p:cNvPr>
          <p:cNvSpPr/>
          <p:nvPr/>
        </p:nvSpPr>
        <p:spPr>
          <a:xfrm>
            <a:off x="450884" y="1766528"/>
            <a:ext cx="298376" cy="288032"/>
          </a:xfrm>
          <a:prstGeom prst="star5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586550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perk-software.cs.queensu.ca/plus/doc/nightly/modelcatalog/rendered/PhantomDefinition_fCal_2.0_Wiring_2.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2259" y="3925330"/>
            <a:ext cx="3960440" cy="2283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5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fCal Application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0265" y="1705318"/>
            <a:ext cx="4144431" cy="20920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Content Placeholder 2"/>
          <p:cNvSpPr txBox="1">
            <a:spLocks/>
          </p:cNvSpPr>
          <p:nvPr/>
        </p:nvSpPr>
        <p:spPr bwMode="auto">
          <a:xfrm>
            <a:off x="5031562" y="3736352"/>
            <a:ext cx="3823133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342900" marR="0" lvl="0" indent="-34290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Spatial ultrasound calibration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E36600-8680-41A0-AFE3-69472807B593}" type="datetime1">
              <a:rPr lang="en-CA" smtClean="0"/>
              <a:t>2021-05-03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Laboratory for Percutaneous Surgery (The Perk Lab) – Copyright © Queen’s University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008EC-8F43-4B00-B358-048442A1BFBF}" type="slidenum">
              <a:rPr lang="en-CA" smtClean="0"/>
              <a:pPr/>
              <a:t>9</a:t>
            </a:fld>
            <a:endParaRPr lang="en-CA" dirty="0"/>
          </a:p>
        </p:txBody>
      </p:sp>
      <p:pic>
        <p:nvPicPr>
          <p:cNvPr id="15" name="Picture 14" descr="MetricPlotCalibrated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316" y="1681430"/>
            <a:ext cx="4152348" cy="2092962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16" name="Content Placeholder 2"/>
          <p:cNvSpPr txBox="1">
            <a:spLocks/>
          </p:cNvSpPr>
          <p:nvPr/>
        </p:nvSpPr>
        <p:spPr bwMode="auto">
          <a:xfrm>
            <a:off x="569923" y="3713328"/>
            <a:ext cx="3823133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342900" marR="0" lvl="0" indent="-34290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Temporal ultrasound calibration</a:t>
            </a:r>
          </a:p>
        </p:txBody>
      </p:sp>
      <p:sp>
        <p:nvSpPr>
          <p:cNvPr id="11" name="Content Placeholder 2"/>
          <p:cNvSpPr txBox="1">
            <a:spLocks/>
          </p:cNvSpPr>
          <p:nvPr/>
        </p:nvSpPr>
        <p:spPr bwMode="auto">
          <a:xfrm>
            <a:off x="4985564" y="5775920"/>
            <a:ext cx="3823133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342900" marR="0" lvl="0" indent="-34290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US" sz="2000" dirty="0"/>
              <a:t>fCal phantom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B92891D8-968C-402D-8BC9-DC3372D0FB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143000"/>
            <a:ext cx="8458200" cy="4983163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CA" sz="2200" dirty="0"/>
              <a:t>fCal (Freehand tracked ultrasound calibration application)</a:t>
            </a:r>
          </a:p>
        </p:txBody>
      </p:sp>
      <p:pic>
        <p:nvPicPr>
          <p:cNvPr id="13" name="Picture 2" descr="icon_fCal.png">
            <a:extLst>
              <a:ext uri="{FF2B5EF4-FFF2-40B4-BE49-F238E27FC236}">
                <a16:creationId xmlns:a16="http://schemas.microsoft.com/office/drawing/2014/main" id="{E7306818-F236-4DE2-BE64-DFE17F7C61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7660" y="4293758"/>
            <a:ext cx="1620000" cy="1620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57445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10434</TotalTime>
  <Words>4147</Words>
  <Application>Microsoft Office PowerPoint</Application>
  <PresentationFormat>On-screen Show (4:3)</PresentationFormat>
  <Paragraphs>859</Paragraphs>
  <Slides>73</Slides>
  <Notes>22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73</vt:i4>
      </vt:variant>
    </vt:vector>
  </HeadingPairs>
  <TitlesOfParts>
    <vt:vector size="78" baseType="lpstr">
      <vt:lpstr>Arial</vt:lpstr>
      <vt:lpstr>Calibri</vt:lpstr>
      <vt:lpstr>Cambria Math</vt:lpstr>
      <vt:lpstr>Courier New</vt:lpstr>
      <vt:lpstr>Office Theme</vt:lpstr>
      <vt:lpstr>PLUS Toolkit: Acquisition, Processing, Calibration</vt:lpstr>
      <vt:lpstr>Introduction</vt:lpstr>
      <vt:lpstr>Introduction</vt:lpstr>
      <vt:lpstr>Plus Server Application</vt:lpstr>
      <vt:lpstr>Plus Server Application</vt:lpstr>
      <vt:lpstr>System Overview</vt:lpstr>
      <vt:lpstr>Data Acquisition - Tracking</vt:lpstr>
      <vt:lpstr>Data Acquisition - Imaging</vt:lpstr>
      <vt:lpstr>fCal Application</vt:lpstr>
      <vt:lpstr>Spatial Calibration</vt:lpstr>
      <vt:lpstr>Sequence Files</vt:lpstr>
      <vt:lpstr>Sequence Files</vt:lpstr>
      <vt:lpstr>PLUS Configuration Files</vt:lpstr>
      <vt:lpstr>XML Basics</vt:lpstr>
      <vt:lpstr>Config File Terminology</vt:lpstr>
      <vt:lpstr>Config File Terminology</vt:lpstr>
      <vt:lpstr>PowerPoint Presentation</vt:lpstr>
      <vt:lpstr>PowerPoint Presentation</vt:lpstr>
      <vt:lpstr>PowerPoint Presentation</vt:lpstr>
      <vt:lpstr>PowerPoint Presentation</vt:lpstr>
      <vt:lpstr>Some Advice</vt:lpstr>
      <vt:lpstr>PLUS Configuration File Tutorial</vt:lpstr>
      <vt:lpstr>Laptops/Webcams/Markers</vt:lpstr>
      <vt:lpstr>Download &amp; Install PLUS</vt:lpstr>
      <vt:lpstr>Download &amp; Install Slicer</vt:lpstr>
      <vt:lpstr>PLUS Configuration File Tutorial: Webcam</vt:lpstr>
      <vt:lpstr>Start PLUS Server Launcher</vt:lpstr>
      <vt:lpstr>Select Configuration File Directory</vt:lpstr>
      <vt:lpstr>Choose Configuration for Color Video</vt:lpstr>
      <vt:lpstr>Launch Server</vt:lpstr>
      <vt:lpstr>Check Connection</vt:lpstr>
      <vt:lpstr>Check Message Log</vt:lpstr>
      <vt:lpstr>Connect from Slicer</vt:lpstr>
      <vt:lpstr>Connect from Slicer</vt:lpstr>
      <vt:lpstr>View Sent Images</vt:lpstr>
      <vt:lpstr>View Sent Images</vt:lpstr>
      <vt:lpstr>Edit Configuration Files</vt:lpstr>
      <vt:lpstr>Orienting Image Properly</vt:lpstr>
      <vt:lpstr>View Sent Images</vt:lpstr>
      <vt:lpstr>Increase Image Resolution</vt:lpstr>
      <vt:lpstr>View Sent Images</vt:lpstr>
      <vt:lpstr>Crop Image</vt:lpstr>
      <vt:lpstr>View Sent Images</vt:lpstr>
      <vt:lpstr>PLUS Configuration File Tutorial: Optical Marker Tracking</vt:lpstr>
      <vt:lpstr>Start PLUS Server Launcher</vt:lpstr>
      <vt:lpstr>Select Configuration File Directory</vt:lpstr>
      <vt:lpstr>Choose Configuration for Optical Tracking</vt:lpstr>
      <vt:lpstr>Edit Configuration Files</vt:lpstr>
      <vt:lpstr>Remove Unused Markers</vt:lpstr>
      <vt:lpstr>Change Marker Sizes</vt:lpstr>
      <vt:lpstr>Change Sent Transforms</vt:lpstr>
      <vt:lpstr>Launch Server</vt:lpstr>
      <vt:lpstr>Check Connection</vt:lpstr>
      <vt:lpstr>Check Message Log</vt:lpstr>
      <vt:lpstr>Connect from Slicer</vt:lpstr>
      <vt:lpstr>Connect from Slicer</vt:lpstr>
      <vt:lpstr>Connect from Slicer</vt:lpstr>
      <vt:lpstr>View Sent Images</vt:lpstr>
      <vt:lpstr>View Sent Images</vt:lpstr>
      <vt:lpstr>View Sent Transforms</vt:lpstr>
      <vt:lpstr>PLUS Remote Control From Slicer</vt:lpstr>
      <vt:lpstr>Open Config File Directory</vt:lpstr>
      <vt:lpstr>Add Config File to Slicer</vt:lpstr>
      <vt:lpstr>View Config File</vt:lpstr>
      <vt:lpstr>View Config File</vt:lpstr>
      <vt:lpstr>Open PlusRemote Module</vt:lpstr>
      <vt:lpstr>Create PlusServerLauncher</vt:lpstr>
      <vt:lpstr>Add Server</vt:lpstr>
      <vt:lpstr>Start Server</vt:lpstr>
      <vt:lpstr>Check Plus</vt:lpstr>
      <vt:lpstr>Save with Scene</vt:lpstr>
      <vt:lpstr>Using plus.xml Extension</vt:lpstr>
      <vt:lpstr>Acknowledgements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Tracked ultrasound snapshot and dual 3D view guidance for facet joint injections</dc:title>
  <dc:creator>APA</dc:creator>
  <cp:lastModifiedBy>Kyle Sunderland</cp:lastModifiedBy>
  <cp:revision>454</cp:revision>
  <dcterms:created xsi:type="dcterms:W3CDTF">2011-11-25T02:41:02Z</dcterms:created>
  <dcterms:modified xsi:type="dcterms:W3CDTF">2021-05-04T03:45:10Z</dcterms:modified>
</cp:coreProperties>
</file>